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1"/>
  </p:notesMasterIdLst>
  <p:sldIdLst>
    <p:sldId id="2050" r:id="rId2"/>
    <p:sldId id="2053" r:id="rId3"/>
    <p:sldId id="2055" r:id="rId4"/>
    <p:sldId id="1984" r:id="rId5"/>
    <p:sldId id="2051" r:id="rId6"/>
    <p:sldId id="2054" r:id="rId7"/>
    <p:sldId id="2071" r:id="rId8"/>
    <p:sldId id="2066" r:id="rId9"/>
    <p:sldId id="2068" r:id="rId10"/>
    <p:sldId id="2069" r:id="rId11"/>
    <p:sldId id="256" r:id="rId12"/>
    <p:sldId id="2072" r:id="rId13"/>
    <p:sldId id="2057" r:id="rId14"/>
    <p:sldId id="2058" r:id="rId15"/>
    <p:sldId id="2059" r:id="rId16"/>
    <p:sldId id="2062" r:id="rId17"/>
    <p:sldId id="2060" r:id="rId18"/>
    <p:sldId id="2061" r:id="rId19"/>
    <p:sldId id="2063" r:id="rId20"/>
    <p:sldId id="2074" r:id="rId21"/>
    <p:sldId id="2079" r:id="rId22"/>
    <p:sldId id="2070" r:id="rId23"/>
    <p:sldId id="2073" r:id="rId24"/>
    <p:sldId id="2077" r:id="rId25"/>
    <p:sldId id="2075" r:id="rId26"/>
    <p:sldId id="2076" r:id="rId27"/>
    <p:sldId id="2078" r:id="rId28"/>
    <p:sldId id="2081" r:id="rId29"/>
    <p:sldId id="2027" r:id="rId3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00" autoAdjust="0"/>
    <p:restoredTop sz="94660"/>
  </p:normalViewPr>
  <p:slideViewPr>
    <p:cSldViewPr snapToGrid="0">
      <p:cViewPr varScale="1">
        <p:scale>
          <a:sx n="123" d="100"/>
          <a:sy n="123" d="100"/>
        </p:scale>
        <p:origin x="149" y="8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596150D-0953-4926-912E-FC9E427D87A6}" type="datetimeFigureOut">
              <a:rPr lang="zh-CN" altLang="en-US" smtClean="0"/>
              <a:t>2021/6/28</a:t>
            </a:fld>
            <a:endParaRPr lang="zh-CN" alt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89365E1-E09B-4082-BAE2-32A4B1F45E95}" type="slidenum">
              <a:rPr lang="zh-CN" altLang="en-US" smtClean="0"/>
              <a:t>‹#›</a:t>
            </a:fld>
            <a:endParaRPr lang="zh-CN" altLang="en-US"/>
          </a:p>
        </p:txBody>
      </p:sp>
    </p:spTree>
    <p:extLst>
      <p:ext uri="{BB962C8B-B14F-4D97-AF65-F5344CB8AC3E}">
        <p14:creationId xmlns:p14="http://schemas.microsoft.com/office/powerpoint/2010/main" val="11465748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t>2</a:t>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t>3</a:t>
            </a:fld>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CD030E-3912-46F7-972F-EF3AFFAD7D32}"/>
              </a:ext>
            </a:extLst>
          </p:cNvPr>
          <p:cNvSpPr>
            <a:spLocks noGrp="1"/>
          </p:cNvSpPr>
          <p:nvPr>
            <p:ph type="ctrTitle"/>
          </p:nvPr>
        </p:nvSpPr>
        <p:spPr>
          <a:xfrm>
            <a:off x="1524000" y="1122363"/>
            <a:ext cx="9144000" cy="2387600"/>
          </a:xfrm>
        </p:spPr>
        <p:txBody>
          <a:bodyPr anchor="b"/>
          <a:lstStyle>
            <a:lvl1pPr algn="ctr">
              <a:defRPr sz="6000"/>
            </a:lvl1pPr>
          </a:lstStyle>
          <a:p>
            <a:r>
              <a:rPr lang="en-US" altLang="zh-CN"/>
              <a:t>Click to edit Master title style</a:t>
            </a:r>
            <a:endParaRPr lang="zh-CN" altLang="en-US"/>
          </a:p>
        </p:txBody>
      </p:sp>
      <p:sp>
        <p:nvSpPr>
          <p:cNvPr id="3" name="Subtitle 2">
            <a:extLst>
              <a:ext uri="{FF2B5EF4-FFF2-40B4-BE49-F238E27FC236}">
                <a16:creationId xmlns:a16="http://schemas.microsoft.com/office/drawing/2014/main" id="{9224BFD2-F14F-46A5-979F-E29065B8D8C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a:t>Click to edit Master subtitle style</a:t>
            </a:r>
            <a:endParaRPr lang="zh-CN" altLang="en-US"/>
          </a:p>
        </p:txBody>
      </p:sp>
      <p:sp>
        <p:nvSpPr>
          <p:cNvPr id="4" name="Date Placeholder 3">
            <a:extLst>
              <a:ext uri="{FF2B5EF4-FFF2-40B4-BE49-F238E27FC236}">
                <a16:creationId xmlns:a16="http://schemas.microsoft.com/office/drawing/2014/main" id="{14875508-EBD2-4507-B0B5-D3420407AD6A}"/>
              </a:ext>
            </a:extLst>
          </p:cNvPr>
          <p:cNvSpPr>
            <a:spLocks noGrp="1"/>
          </p:cNvSpPr>
          <p:nvPr>
            <p:ph type="dt" sz="half" idx="10"/>
          </p:nvPr>
        </p:nvSpPr>
        <p:spPr/>
        <p:txBody>
          <a:bodyPr/>
          <a:lstStyle/>
          <a:p>
            <a:fld id="{7660715E-79A2-4F47-A5B6-466988F3F6A3}" type="datetimeFigureOut">
              <a:rPr lang="zh-CN" altLang="en-US" smtClean="0"/>
              <a:t>2021/6/28</a:t>
            </a:fld>
            <a:endParaRPr lang="zh-CN" altLang="en-US"/>
          </a:p>
        </p:txBody>
      </p:sp>
      <p:sp>
        <p:nvSpPr>
          <p:cNvPr id="5" name="Footer Placeholder 4">
            <a:extLst>
              <a:ext uri="{FF2B5EF4-FFF2-40B4-BE49-F238E27FC236}">
                <a16:creationId xmlns:a16="http://schemas.microsoft.com/office/drawing/2014/main" id="{2A0630B5-2412-4AE4-A379-25A017AC597E}"/>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0037E6AB-F666-4640-8538-20D57F9708BD}"/>
              </a:ext>
            </a:extLst>
          </p:cNvPr>
          <p:cNvSpPr>
            <a:spLocks noGrp="1"/>
          </p:cNvSpPr>
          <p:nvPr>
            <p:ph type="sldNum" sz="quarter" idx="12"/>
          </p:nvPr>
        </p:nvSpPr>
        <p:spPr/>
        <p:txBody>
          <a:bodyPr/>
          <a:lstStyle/>
          <a:p>
            <a:fld id="{36098FE3-D1F8-4A39-ADAD-522B816D02E0}" type="slidenum">
              <a:rPr lang="zh-CN" altLang="en-US" smtClean="0"/>
              <a:t>‹#›</a:t>
            </a:fld>
            <a:endParaRPr lang="zh-CN" altLang="en-US"/>
          </a:p>
        </p:txBody>
      </p:sp>
    </p:spTree>
    <p:extLst>
      <p:ext uri="{BB962C8B-B14F-4D97-AF65-F5344CB8AC3E}">
        <p14:creationId xmlns:p14="http://schemas.microsoft.com/office/powerpoint/2010/main" val="29473241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40538-A9B2-4B5B-B86E-A969D21F3F12}"/>
              </a:ext>
            </a:extLst>
          </p:cNvPr>
          <p:cNvSpPr>
            <a:spLocks noGrp="1"/>
          </p:cNvSpPr>
          <p:nvPr>
            <p:ph type="title"/>
          </p:nvPr>
        </p:nvSpPr>
        <p:spPr/>
        <p:txBody>
          <a:bodyPr/>
          <a:lstStyle/>
          <a:p>
            <a:r>
              <a:rPr lang="en-US" altLang="zh-CN"/>
              <a:t>Click to edit Master title style</a:t>
            </a:r>
            <a:endParaRPr lang="zh-CN" altLang="en-US"/>
          </a:p>
        </p:txBody>
      </p:sp>
      <p:sp>
        <p:nvSpPr>
          <p:cNvPr id="3" name="Vertical Text Placeholder 2">
            <a:extLst>
              <a:ext uri="{FF2B5EF4-FFF2-40B4-BE49-F238E27FC236}">
                <a16:creationId xmlns:a16="http://schemas.microsoft.com/office/drawing/2014/main" id="{D98D9470-8E9A-466B-922A-87069C970EB4}"/>
              </a:ext>
            </a:extLst>
          </p:cNvPr>
          <p:cNvSpPr>
            <a:spLocks noGrp="1"/>
          </p:cNvSpPr>
          <p:nvPr>
            <p:ph type="body" orient="vert" idx="1"/>
          </p:nvPr>
        </p:nvSpPr>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6B677D0D-B99F-4B82-AB22-2B92D10D58A1}"/>
              </a:ext>
            </a:extLst>
          </p:cNvPr>
          <p:cNvSpPr>
            <a:spLocks noGrp="1"/>
          </p:cNvSpPr>
          <p:nvPr>
            <p:ph type="dt" sz="half" idx="10"/>
          </p:nvPr>
        </p:nvSpPr>
        <p:spPr/>
        <p:txBody>
          <a:bodyPr/>
          <a:lstStyle/>
          <a:p>
            <a:fld id="{7660715E-79A2-4F47-A5B6-466988F3F6A3}" type="datetimeFigureOut">
              <a:rPr lang="zh-CN" altLang="en-US" smtClean="0"/>
              <a:t>2021/6/28</a:t>
            </a:fld>
            <a:endParaRPr lang="zh-CN" altLang="en-US"/>
          </a:p>
        </p:txBody>
      </p:sp>
      <p:sp>
        <p:nvSpPr>
          <p:cNvPr id="5" name="Footer Placeholder 4">
            <a:extLst>
              <a:ext uri="{FF2B5EF4-FFF2-40B4-BE49-F238E27FC236}">
                <a16:creationId xmlns:a16="http://schemas.microsoft.com/office/drawing/2014/main" id="{1B20EFA8-1E3D-4BCA-904B-A13DE21DE591}"/>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B1A901BE-4CD8-4155-A630-34F4D3AE2D1D}"/>
              </a:ext>
            </a:extLst>
          </p:cNvPr>
          <p:cNvSpPr>
            <a:spLocks noGrp="1"/>
          </p:cNvSpPr>
          <p:nvPr>
            <p:ph type="sldNum" sz="quarter" idx="12"/>
          </p:nvPr>
        </p:nvSpPr>
        <p:spPr/>
        <p:txBody>
          <a:bodyPr/>
          <a:lstStyle/>
          <a:p>
            <a:fld id="{36098FE3-D1F8-4A39-ADAD-522B816D02E0}" type="slidenum">
              <a:rPr lang="zh-CN" altLang="en-US" smtClean="0"/>
              <a:t>‹#›</a:t>
            </a:fld>
            <a:endParaRPr lang="zh-CN" altLang="en-US"/>
          </a:p>
        </p:txBody>
      </p:sp>
    </p:spTree>
    <p:extLst>
      <p:ext uri="{BB962C8B-B14F-4D97-AF65-F5344CB8AC3E}">
        <p14:creationId xmlns:p14="http://schemas.microsoft.com/office/powerpoint/2010/main" val="14900510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95511D2-05E8-425F-9F9C-6AFD6015747C}"/>
              </a:ext>
            </a:extLst>
          </p:cNvPr>
          <p:cNvSpPr>
            <a:spLocks noGrp="1"/>
          </p:cNvSpPr>
          <p:nvPr>
            <p:ph type="title" orient="vert"/>
          </p:nvPr>
        </p:nvSpPr>
        <p:spPr>
          <a:xfrm>
            <a:off x="8724900" y="365125"/>
            <a:ext cx="2628900" cy="5811838"/>
          </a:xfrm>
        </p:spPr>
        <p:txBody>
          <a:bodyPr vert="eaVert"/>
          <a:lstStyle/>
          <a:p>
            <a:r>
              <a:rPr lang="en-US" altLang="zh-CN"/>
              <a:t>Click to edit Master title style</a:t>
            </a:r>
            <a:endParaRPr lang="zh-CN" altLang="en-US"/>
          </a:p>
        </p:txBody>
      </p:sp>
      <p:sp>
        <p:nvSpPr>
          <p:cNvPr id="3" name="Vertical Text Placeholder 2">
            <a:extLst>
              <a:ext uri="{FF2B5EF4-FFF2-40B4-BE49-F238E27FC236}">
                <a16:creationId xmlns:a16="http://schemas.microsoft.com/office/drawing/2014/main" id="{2715CA4D-4F5E-412F-87FF-FEAC7AF18785}"/>
              </a:ext>
            </a:extLst>
          </p:cNvPr>
          <p:cNvSpPr>
            <a:spLocks noGrp="1"/>
          </p:cNvSpPr>
          <p:nvPr>
            <p:ph type="body" orient="vert" idx="1"/>
          </p:nvPr>
        </p:nvSpPr>
        <p:spPr>
          <a:xfrm>
            <a:off x="838200" y="365125"/>
            <a:ext cx="7734300" cy="5811838"/>
          </a:xfrm>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1C37282A-5CBC-4EA1-A453-E05A64AA7F43}"/>
              </a:ext>
            </a:extLst>
          </p:cNvPr>
          <p:cNvSpPr>
            <a:spLocks noGrp="1"/>
          </p:cNvSpPr>
          <p:nvPr>
            <p:ph type="dt" sz="half" idx="10"/>
          </p:nvPr>
        </p:nvSpPr>
        <p:spPr/>
        <p:txBody>
          <a:bodyPr/>
          <a:lstStyle/>
          <a:p>
            <a:fld id="{7660715E-79A2-4F47-A5B6-466988F3F6A3}" type="datetimeFigureOut">
              <a:rPr lang="zh-CN" altLang="en-US" smtClean="0"/>
              <a:t>2021/6/28</a:t>
            </a:fld>
            <a:endParaRPr lang="zh-CN" altLang="en-US"/>
          </a:p>
        </p:txBody>
      </p:sp>
      <p:sp>
        <p:nvSpPr>
          <p:cNvPr id="5" name="Footer Placeholder 4">
            <a:extLst>
              <a:ext uri="{FF2B5EF4-FFF2-40B4-BE49-F238E27FC236}">
                <a16:creationId xmlns:a16="http://schemas.microsoft.com/office/drawing/2014/main" id="{98228DFE-0027-460B-95D4-0310F0580029}"/>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13B9B95F-4AC9-4E66-9AFB-494449421A7B}"/>
              </a:ext>
            </a:extLst>
          </p:cNvPr>
          <p:cNvSpPr>
            <a:spLocks noGrp="1"/>
          </p:cNvSpPr>
          <p:nvPr>
            <p:ph type="sldNum" sz="quarter" idx="12"/>
          </p:nvPr>
        </p:nvSpPr>
        <p:spPr/>
        <p:txBody>
          <a:bodyPr/>
          <a:lstStyle/>
          <a:p>
            <a:fld id="{36098FE3-D1F8-4A39-ADAD-522B816D02E0}" type="slidenum">
              <a:rPr lang="zh-CN" altLang="en-US" smtClean="0"/>
              <a:t>‹#›</a:t>
            </a:fld>
            <a:endParaRPr lang="zh-CN" altLang="en-US"/>
          </a:p>
        </p:txBody>
      </p:sp>
    </p:spTree>
    <p:extLst>
      <p:ext uri="{BB962C8B-B14F-4D97-AF65-F5344CB8AC3E}">
        <p14:creationId xmlns:p14="http://schemas.microsoft.com/office/powerpoint/2010/main" val="5714441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Helium_Break">
    <p:spTree>
      <p:nvGrpSpPr>
        <p:cNvPr id="1" name=""/>
        <p:cNvGrpSpPr/>
        <p:nvPr/>
      </p:nvGrpSpPr>
      <p:grpSpPr>
        <a:xfrm>
          <a:off x="0" y="0"/>
          <a:ext cx="0" cy="0"/>
          <a:chOff x="0" y="0"/>
          <a:chExt cx="0" cy="0"/>
        </a:xfrm>
      </p:grpSpPr>
      <p:sp>
        <p:nvSpPr>
          <p:cNvPr id="22" name="Picture Placeholder 21"/>
          <p:cNvSpPr>
            <a:spLocks noGrp="1"/>
          </p:cNvSpPr>
          <p:nvPr>
            <p:ph type="pic" sz="quarter" idx="14"/>
          </p:nvPr>
        </p:nvSpPr>
        <p:spPr>
          <a:xfrm>
            <a:off x="6534742" y="52345"/>
            <a:ext cx="5545842" cy="6745671"/>
          </a:xfrm>
          <a:custGeom>
            <a:avLst/>
            <a:gdLst>
              <a:gd name="connsiteX0" fmla="*/ 490691 w 11088796"/>
              <a:gd name="connsiteY0" fmla="*/ 11756903 h 13491341"/>
              <a:gd name="connsiteX1" fmla="*/ 733817 w 11088796"/>
              <a:gd name="connsiteY1" fmla="*/ 11837830 h 13491341"/>
              <a:gd name="connsiteX2" fmla="*/ 1808437 w 11088796"/>
              <a:gd name="connsiteY2" fmla="*/ 12656501 h 13491341"/>
              <a:gd name="connsiteX3" fmla="*/ 1856663 w 11088796"/>
              <a:gd name="connsiteY3" fmla="*/ 13306044 h 13491341"/>
              <a:gd name="connsiteX4" fmla="*/ 1236430 w 11088796"/>
              <a:gd name="connsiteY4" fmla="*/ 13407341 h 13491341"/>
              <a:gd name="connsiteX5" fmla="*/ 161810 w 11088796"/>
              <a:gd name="connsiteY5" fmla="*/ 12588671 h 13491341"/>
              <a:gd name="connsiteX6" fmla="*/ 97910 w 11088796"/>
              <a:gd name="connsiteY6" fmla="*/ 11966183 h 13491341"/>
              <a:gd name="connsiteX7" fmla="*/ 490691 w 11088796"/>
              <a:gd name="connsiteY7" fmla="*/ 11756903 h 13491341"/>
              <a:gd name="connsiteX8" fmla="*/ 1287637 w 11088796"/>
              <a:gd name="connsiteY8" fmla="*/ 10710803 h 13491341"/>
              <a:gd name="connsiteX9" fmla="*/ 1523741 w 11088796"/>
              <a:gd name="connsiteY9" fmla="*/ 10800947 h 13491341"/>
              <a:gd name="connsiteX10" fmla="*/ 2598361 w 11088796"/>
              <a:gd name="connsiteY10" fmla="*/ 11619618 h 13491341"/>
              <a:gd name="connsiteX11" fmla="*/ 2667707 w 11088796"/>
              <a:gd name="connsiteY11" fmla="*/ 12241437 h 13491341"/>
              <a:gd name="connsiteX12" fmla="*/ 2049794 w 11088796"/>
              <a:gd name="connsiteY12" fmla="*/ 12339687 h 13491341"/>
              <a:gd name="connsiteX13" fmla="*/ 975175 w 11088796"/>
              <a:gd name="connsiteY13" fmla="*/ 11521017 h 13491341"/>
              <a:gd name="connsiteX14" fmla="*/ 908953 w 11088796"/>
              <a:gd name="connsiteY14" fmla="*/ 10901578 h 13491341"/>
              <a:gd name="connsiteX15" fmla="*/ 1287637 w 11088796"/>
              <a:gd name="connsiteY15" fmla="*/ 10710803 h 13491341"/>
              <a:gd name="connsiteX16" fmla="*/ 1721569 w 11088796"/>
              <a:gd name="connsiteY16" fmla="*/ 9334566 h 13491341"/>
              <a:gd name="connsiteX17" fmla="*/ 1947183 w 11088796"/>
              <a:gd name="connsiteY17" fmla="*/ 9405678 h 13491341"/>
              <a:gd name="connsiteX18" fmla="*/ 3834230 w 11088796"/>
              <a:gd name="connsiteY18" fmla="*/ 10843275 h 13491341"/>
              <a:gd name="connsiteX19" fmla="*/ 3878894 w 11088796"/>
              <a:gd name="connsiteY19" fmla="*/ 11451101 h 13491341"/>
              <a:gd name="connsiteX20" fmla="*/ 3262230 w 11088796"/>
              <a:gd name="connsiteY20" fmla="*/ 11594106 h 13491341"/>
              <a:gd name="connsiteX21" fmla="*/ 1375183 w 11088796"/>
              <a:gd name="connsiteY21" fmla="*/ 10156508 h 13491341"/>
              <a:gd name="connsiteX22" fmla="*/ 1349316 w 11088796"/>
              <a:gd name="connsiteY22" fmla="*/ 9524008 h 13491341"/>
              <a:gd name="connsiteX23" fmla="*/ 1721569 w 11088796"/>
              <a:gd name="connsiteY23" fmla="*/ 9334566 h 13491341"/>
              <a:gd name="connsiteX24" fmla="*/ 2101387 w 11088796"/>
              <a:gd name="connsiteY24" fmla="*/ 7936576 h 13491341"/>
              <a:gd name="connsiteX25" fmla="*/ 2344041 w 11088796"/>
              <a:gd name="connsiteY25" fmla="*/ 8020670 h 13491341"/>
              <a:gd name="connsiteX26" fmla="*/ 5052676 w 11088796"/>
              <a:gd name="connsiteY26" fmla="*/ 10084172 h 13491341"/>
              <a:gd name="connsiteX27" fmla="*/ 5120124 w 11088796"/>
              <a:gd name="connsiteY27" fmla="*/ 10709361 h 13491341"/>
              <a:gd name="connsiteX28" fmla="*/ 4480668 w 11088796"/>
              <a:gd name="connsiteY28" fmla="*/ 10835011 h 13491341"/>
              <a:gd name="connsiteX29" fmla="*/ 1772034 w 11088796"/>
              <a:gd name="connsiteY29" fmla="*/ 8771509 h 13491341"/>
              <a:gd name="connsiteX30" fmla="*/ 1723383 w 11088796"/>
              <a:gd name="connsiteY30" fmla="*/ 8121644 h 13491341"/>
              <a:gd name="connsiteX31" fmla="*/ 2101387 w 11088796"/>
              <a:gd name="connsiteY31" fmla="*/ 7936576 h 13491341"/>
              <a:gd name="connsiteX32" fmla="*/ 1945410 w 11088796"/>
              <a:gd name="connsiteY32" fmla="*/ 6115309 h 13491341"/>
              <a:gd name="connsiteX33" fmla="*/ 2188908 w 11088796"/>
              <a:gd name="connsiteY33" fmla="*/ 6197004 h 13491341"/>
              <a:gd name="connsiteX34" fmla="*/ 6859286 w 11088796"/>
              <a:gd name="connsiteY34" fmla="*/ 9755006 h 13491341"/>
              <a:gd name="connsiteX35" fmla="*/ 6889502 w 11088796"/>
              <a:gd name="connsiteY35" fmla="*/ 10387978 h 13491341"/>
              <a:gd name="connsiteX36" fmla="*/ 6287266 w 11088796"/>
              <a:gd name="connsiteY36" fmla="*/ 10505862 h 13491341"/>
              <a:gd name="connsiteX37" fmla="*/ 1616888 w 11088796"/>
              <a:gd name="connsiteY37" fmla="*/ 6947860 h 13491341"/>
              <a:gd name="connsiteX38" fmla="*/ 1551927 w 11088796"/>
              <a:gd name="connsiteY38" fmla="*/ 6321692 h 13491341"/>
              <a:gd name="connsiteX39" fmla="*/ 1945410 w 11088796"/>
              <a:gd name="connsiteY39" fmla="*/ 6115309 h 13491341"/>
              <a:gd name="connsiteX40" fmla="*/ 1120711 w 11088796"/>
              <a:gd name="connsiteY40" fmla="*/ 3826332 h 13491341"/>
              <a:gd name="connsiteX41" fmla="*/ 1362501 w 11088796"/>
              <a:gd name="connsiteY41" fmla="*/ 3910611 h 13491341"/>
              <a:gd name="connsiteX42" fmla="*/ 9297658 w 11088796"/>
              <a:gd name="connsiteY42" fmla="*/ 9955798 h 13491341"/>
              <a:gd name="connsiteX43" fmla="*/ 9344772 w 11088796"/>
              <a:gd name="connsiteY43" fmla="*/ 10560687 h 13491341"/>
              <a:gd name="connsiteX44" fmla="*/ 8749084 w 11088796"/>
              <a:gd name="connsiteY44" fmla="*/ 10675877 h 13491341"/>
              <a:gd name="connsiteX45" fmla="*/ 813928 w 11088796"/>
              <a:gd name="connsiteY45" fmla="*/ 4630689 h 13491341"/>
              <a:gd name="connsiteX46" fmla="*/ 744971 w 11088796"/>
              <a:gd name="connsiteY46" fmla="*/ 4009160 h 13491341"/>
              <a:gd name="connsiteX47" fmla="*/ 1120711 w 11088796"/>
              <a:gd name="connsiteY47" fmla="*/ 3826332 h 13491341"/>
              <a:gd name="connsiteX48" fmla="*/ 4227254 w 11088796"/>
              <a:gd name="connsiteY48" fmla="*/ 2790686 h 13491341"/>
              <a:gd name="connsiteX49" fmla="*/ 4454070 w 11088796"/>
              <a:gd name="connsiteY49" fmla="*/ 2860658 h 13491341"/>
              <a:gd name="connsiteX50" fmla="*/ 9475564 w 11088796"/>
              <a:gd name="connsiteY50" fmla="*/ 6686148 h 13491341"/>
              <a:gd name="connsiteX51" fmla="*/ 9504938 w 11088796"/>
              <a:gd name="connsiteY51" fmla="*/ 7321320 h 13491341"/>
              <a:gd name="connsiteX52" fmla="*/ 8903564 w 11088796"/>
              <a:gd name="connsiteY52" fmla="*/ 7436978 h 13491341"/>
              <a:gd name="connsiteX53" fmla="*/ 3882070 w 11088796"/>
              <a:gd name="connsiteY53" fmla="*/ 3611488 h 13491341"/>
              <a:gd name="connsiteX54" fmla="*/ 3837020 w 11088796"/>
              <a:gd name="connsiteY54" fmla="*/ 3003370 h 13491341"/>
              <a:gd name="connsiteX55" fmla="*/ 4227254 w 11088796"/>
              <a:gd name="connsiteY55" fmla="*/ 2790686 h 13491341"/>
              <a:gd name="connsiteX56" fmla="*/ 5978286 w 11088796"/>
              <a:gd name="connsiteY56" fmla="*/ 2454748 h 13491341"/>
              <a:gd name="connsiteX57" fmla="*/ 6213830 w 11088796"/>
              <a:gd name="connsiteY57" fmla="*/ 2544466 h 13491341"/>
              <a:gd name="connsiteX58" fmla="*/ 9303674 w 11088796"/>
              <a:gd name="connsiteY58" fmla="*/ 4898383 h 13491341"/>
              <a:gd name="connsiteX59" fmla="*/ 9350860 w 11088796"/>
              <a:gd name="connsiteY59" fmla="*/ 5503319 h 13491341"/>
              <a:gd name="connsiteX60" fmla="*/ 8755108 w 11088796"/>
              <a:gd name="connsiteY60" fmla="*/ 5618451 h 13491341"/>
              <a:gd name="connsiteX61" fmla="*/ 5665264 w 11088796"/>
              <a:gd name="connsiteY61" fmla="*/ 3264535 h 13491341"/>
              <a:gd name="connsiteX62" fmla="*/ 5596232 w 11088796"/>
              <a:gd name="connsiteY62" fmla="*/ 2642955 h 13491341"/>
              <a:gd name="connsiteX63" fmla="*/ 5978286 w 11088796"/>
              <a:gd name="connsiteY63" fmla="*/ 2454748 h 13491341"/>
              <a:gd name="connsiteX64" fmla="*/ 1124504 w 11088796"/>
              <a:gd name="connsiteY64" fmla="*/ 2113497 h 13491341"/>
              <a:gd name="connsiteX65" fmla="*/ 1366063 w 11088796"/>
              <a:gd name="connsiteY65" fmla="*/ 2195470 h 13491341"/>
              <a:gd name="connsiteX66" fmla="*/ 10938820 w 11088796"/>
              <a:gd name="connsiteY66" fmla="*/ 9488219 h 13491341"/>
              <a:gd name="connsiteX67" fmla="*/ 10982418 w 11088796"/>
              <a:gd name="connsiteY67" fmla="*/ 10098117 h 13491341"/>
              <a:gd name="connsiteX68" fmla="*/ 10366800 w 11088796"/>
              <a:gd name="connsiteY68" fmla="*/ 10239076 h 13491341"/>
              <a:gd name="connsiteX69" fmla="*/ 794043 w 11088796"/>
              <a:gd name="connsiteY69" fmla="*/ 2946327 h 13491341"/>
              <a:gd name="connsiteX70" fmla="*/ 744627 w 11088796"/>
              <a:gd name="connsiteY70" fmla="*/ 2298728 h 13491341"/>
              <a:gd name="connsiteX71" fmla="*/ 1124504 w 11088796"/>
              <a:gd name="connsiteY71" fmla="*/ 2113497 h 13491341"/>
              <a:gd name="connsiteX72" fmla="*/ 7356102 w 11088796"/>
              <a:gd name="connsiteY72" fmla="*/ 1797588 h 13491341"/>
              <a:gd name="connsiteX73" fmla="*/ 7581448 w 11088796"/>
              <a:gd name="connsiteY73" fmla="*/ 1868497 h 13491341"/>
              <a:gd name="connsiteX74" fmla="*/ 9593352 w 11088796"/>
              <a:gd name="connsiteY74" fmla="*/ 3401213 h 13491341"/>
              <a:gd name="connsiteX75" fmla="*/ 9637536 w 11088796"/>
              <a:gd name="connsiteY75" fmla="*/ 4008670 h 13491341"/>
              <a:gd name="connsiteX76" fmla="*/ 9021352 w 11088796"/>
              <a:gd name="connsiteY76" fmla="*/ 4152044 h 13491341"/>
              <a:gd name="connsiteX77" fmla="*/ 7009448 w 11088796"/>
              <a:gd name="connsiteY77" fmla="*/ 2619328 h 13491341"/>
              <a:gd name="connsiteX78" fmla="*/ 6984064 w 11088796"/>
              <a:gd name="connsiteY78" fmla="*/ 1987194 h 13491341"/>
              <a:gd name="connsiteX79" fmla="*/ 7356102 w 11088796"/>
              <a:gd name="connsiteY79" fmla="*/ 1797588 h 13491341"/>
              <a:gd name="connsiteX80" fmla="*/ 8626238 w 11088796"/>
              <a:gd name="connsiteY80" fmla="*/ 1077861 h 13491341"/>
              <a:gd name="connsiteX81" fmla="*/ 8867664 w 11088796"/>
              <a:gd name="connsiteY81" fmla="*/ 1161018 h 13491341"/>
              <a:gd name="connsiteX82" fmla="*/ 9942284 w 11088796"/>
              <a:gd name="connsiteY82" fmla="*/ 1979689 h 13491341"/>
              <a:gd name="connsiteX83" fmla="*/ 10009308 w 11088796"/>
              <a:gd name="connsiteY83" fmla="*/ 2604557 h 13491341"/>
              <a:gd name="connsiteX84" fmla="*/ 9370276 w 11088796"/>
              <a:gd name="connsiteY84" fmla="*/ 2730530 h 13491341"/>
              <a:gd name="connsiteX85" fmla="*/ 8295656 w 11088796"/>
              <a:gd name="connsiteY85" fmla="*/ 1911858 h 13491341"/>
              <a:gd name="connsiteX86" fmla="*/ 8250554 w 11088796"/>
              <a:gd name="connsiteY86" fmla="*/ 1264696 h 13491341"/>
              <a:gd name="connsiteX87" fmla="*/ 8626238 w 11088796"/>
              <a:gd name="connsiteY87" fmla="*/ 1077861 h 13491341"/>
              <a:gd name="connsiteX88" fmla="*/ 9447378 w 11088796"/>
              <a:gd name="connsiteY88" fmla="*/ 1 h 13491341"/>
              <a:gd name="connsiteX89" fmla="*/ 9689796 w 11088796"/>
              <a:gd name="connsiteY89" fmla="*/ 81858 h 13491341"/>
              <a:gd name="connsiteX90" fmla="*/ 10764416 w 11088796"/>
              <a:gd name="connsiteY90" fmla="*/ 900529 h 13491341"/>
              <a:gd name="connsiteX91" fmla="*/ 10812642 w 11088796"/>
              <a:gd name="connsiteY91" fmla="*/ 1550070 h 13491341"/>
              <a:gd name="connsiteX92" fmla="*/ 10192408 w 11088796"/>
              <a:gd name="connsiteY92" fmla="*/ 1651368 h 13491341"/>
              <a:gd name="connsiteX93" fmla="*/ 9117788 w 11088796"/>
              <a:gd name="connsiteY93" fmla="*/ 832697 h 13491341"/>
              <a:gd name="connsiteX94" fmla="*/ 9053888 w 11088796"/>
              <a:gd name="connsiteY94" fmla="*/ 210211 h 13491341"/>
              <a:gd name="connsiteX95" fmla="*/ 9447378 w 11088796"/>
              <a:gd name="connsiteY95" fmla="*/ 1 h 13491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11088796" h="13491341">
                <a:moveTo>
                  <a:pt x="490691" y="11756903"/>
                </a:moveTo>
                <a:cubicBezTo>
                  <a:pt x="576640" y="11756478"/>
                  <a:pt x="661187" y="11782498"/>
                  <a:pt x="733817" y="11837830"/>
                </a:cubicBezTo>
                <a:cubicBezTo>
                  <a:pt x="733817" y="11837830"/>
                  <a:pt x="733817" y="11837830"/>
                  <a:pt x="1808437" y="12656501"/>
                </a:cubicBezTo>
                <a:cubicBezTo>
                  <a:pt x="2002119" y="12804053"/>
                  <a:pt x="2020477" y="13091014"/>
                  <a:pt x="1856663" y="13306044"/>
                </a:cubicBezTo>
                <a:cubicBezTo>
                  <a:pt x="1708962" y="13499922"/>
                  <a:pt x="1430112" y="13554893"/>
                  <a:pt x="1236430" y="13407341"/>
                </a:cubicBezTo>
                <a:cubicBezTo>
                  <a:pt x="1236430" y="13407341"/>
                  <a:pt x="1236430" y="13407341"/>
                  <a:pt x="161810" y="12588671"/>
                </a:cubicBezTo>
                <a:cubicBezTo>
                  <a:pt x="-31872" y="12441120"/>
                  <a:pt x="-49792" y="12160062"/>
                  <a:pt x="97910" y="11966183"/>
                </a:cubicBezTo>
                <a:cubicBezTo>
                  <a:pt x="200294" y="11831790"/>
                  <a:pt x="347442" y="11757613"/>
                  <a:pt x="490691" y="11756903"/>
                </a:cubicBezTo>
                <a:close/>
                <a:moveTo>
                  <a:pt x="1287637" y="10710803"/>
                </a:moveTo>
                <a:cubicBezTo>
                  <a:pt x="1369716" y="10715457"/>
                  <a:pt x="1451110" y="10745615"/>
                  <a:pt x="1523741" y="10800947"/>
                </a:cubicBezTo>
                <a:cubicBezTo>
                  <a:pt x="1523741" y="10800947"/>
                  <a:pt x="1523741" y="10800947"/>
                  <a:pt x="2598361" y="11619618"/>
                </a:cubicBezTo>
                <a:cubicBezTo>
                  <a:pt x="2792042" y="11767170"/>
                  <a:pt x="2832808" y="12024717"/>
                  <a:pt x="2667707" y="12241437"/>
                </a:cubicBezTo>
                <a:cubicBezTo>
                  <a:pt x="2521245" y="12433688"/>
                  <a:pt x="2243477" y="12487239"/>
                  <a:pt x="2049794" y="12339687"/>
                </a:cubicBezTo>
                <a:cubicBezTo>
                  <a:pt x="2049794" y="12339687"/>
                  <a:pt x="2049794" y="12339687"/>
                  <a:pt x="975175" y="11521017"/>
                </a:cubicBezTo>
                <a:cubicBezTo>
                  <a:pt x="781493" y="11373465"/>
                  <a:pt x="762492" y="11093830"/>
                  <a:pt x="908953" y="10901578"/>
                </a:cubicBezTo>
                <a:cubicBezTo>
                  <a:pt x="1012143" y="10766128"/>
                  <a:pt x="1150840" y="10703045"/>
                  <a:pt x="1287637" y="10710803"/>
                </a:cubicBezTo>
                <a:close/>
                <a:moveTo>
                  <a:pt x="1721569" y="9334566"/>
                </a:moveTo>
                <a:cubicBezTo>
                  <a:pt x="1803463" y="9333793"/>
                  <a:pt x="1882852" y="9356669"/>
                  <a:pt x="1947183" y="9405678"/>
                </a:cubicBezTo>
                <a:cubicBezTo>
                  <a:pt x="1947183" y="9405678"/>
                  <a:pt x="1947183" y="9405678"/>
                  <a:pt x="3834230" y="10843275"/>
                </a:cubicBezTo>
                <a:cubicBezTo>
                  <a:pt x="4005780" y="10973966"/>
                  <a:pt x="4026594" y="11257225"/>
                  <a:pt x="3878894" y="11451101"/>
                </a:cubicBezTo>
                <a:cubicBezTo>
                  <a:pt x="3712398" y="11669653"/>
                  <a:pt x="3433780" y="11724797"/>
                  <a:pt x="3262230" y="11594106"/>
                </a:cubicBezTo>
                <a:cubicBezTo>
                  <a:pt x="3262230" y="11594106"/>
                  <a:pt x="3262230" y="11594106"/>
                  <a:pt x="1375183" y="10156508"/>
                </a:cubicBezTo>
                <a:cubicBezTo>
                  <a:pt x="1203633" y="10025818"/>
                  <a:pt x="1182818" y="9742560"/>
                  <a:pt x="1349316" y="9524008"/>
                </a:cubicBezTo>
                <a:cubicBezTo>
                  <a:pt x="1441628" y="9402835"/>
                  <a:pt x="1585080" y="9335855"/>
                  <a:pt x="1721569" y="9334566"/>
                </a:cubicBezTo>
                <a:close/>
                <a:moveTo>
                  <a:pt x="2101387" y="7936576"/>
                </a:moveTo>
                <a:cubicBezTo>
                  <a:pt x="2186631" y="7938355"/>
                  <a:pt x="2271321" y="7965270"/>
                  <a:pt x="2344041" y="8020670"/>
                </a:cubicBezTo>
                <a:cubicBezTo>
                  <a:pt x="2344041" y="8020670"/>
                  <a:pt x="2344041" y="8020670"/>
                  <a:pt x="5052676" y="10084172"/>
                </a:cubicBezTo>
                <a:cubicBezTo>
                  <a:pt x="5246596" y="10231905"/>
                  <a:pt x="5267826" y="10515482"/>
                  <a:pt x="5120124" y="10709361"/>
                </a:cubicBezTo>
                <a:cubicBezTo>
                  <a:pt x="4953624" y="10927915"/>
                  <a:pt x="4674590" y="10982744"/>
                  <a:pt x="4480668" y="10835011"/>
                </a:cubicBezTo>
                <a:cubicBezTo>
                  <a:pt x="4480668" y="10835011"/>
                  <a:pt x="4480668" y="10835011"/>
                  <a:pt x="1772034" y="8771509"/>
                </a:cubicBezTo>
                <a:cubicBezTo>
                  <a:pt x="1578113" y="8623776"/>
                  <a:pt x="1556883" y="8340198"/>
                  <a:pt x="1723383" y="8121644"/>
                </a:cubicBezTo>
                <a:cubicBezTo>
                  <a:pt x="1815697" y="8000470"/>
                  <a:pt x="1959313" y="7933611"/>
                  <a:pt x="2101387" y="7936576"/>
                </a:cubicBezTo>
                <a:close/>
                <a:moveTo>
                  <a:pt x="1945410" y="6115309"/>
                </a:moveTo>
                <a:cubicBezTo>
                  <a:pt x="2031653" y="6115412"/>
                  <a:pt x="2116421" y="6141783"/>
                  <a:pt x="2188908" y="6197004"/>
                </a:cubicBezTo>
                <a:cubicBezTo>
                  <a:pt x="2188908" y="6197004"/>
                  <a:pt x="2188908" y="6197004"/>
                  <a:pt x="6859286" y="9755006"/>
                </a:cubicBezTo>
                <a:cubicBezTo>
                  <a:pt x="7052586" y="9902268"/>
                  <a:pt x="7052554" y="10173950"/>
                  <a:pt x="6889502" y="10387978"/>
                </a:cubicBezTo>
                <a:cubicBezTo>
                  <a:pt x="6742488" y="10580955"/>
                  <a:pt x="6480566" y="10653123"/>
                  <a:pt x="6287266" y="10505862"/>
                </a:cubicBezTo>
                <a:cubicBezTo>
                  <a:pt x="6287266" y="10505862"/>
                  <a:pt x="6287266" y="10505862"/>
                  <a:pt x="1616888" y="6947860"/>
                </a:cubicBezTo>
                <a:cubicBezTo>
                  <a:pt x="1423588" y="6800599"/>
                  <a:pt x="1404912" y="6514668"/>
                  <a:pt x="1551927" y="6321692"/>
                </a:cubicBezTo>
                <a:cubicBezTo>
                  <a:pt x="1653834" y="6187921"/>
                  <a:pt x="1801671" y="6115135"/>
                  <a:pt x="1945410" y="6115309"/>
                </a:cubicBezTo>
                <a:close/>
                <a:moveTo>
                  <a:pt x="1120711" y="3826332"/>
                </a:moveTo>
                <a:cubicBezTo>
                  <a:pt x="1205571" y="3828346"/>
                  <a:pt x="1289952" y="3855341"/>
                  <a:pt x="1362501" y="3910611"/>
                </a:cubicBezTo>
                <a:cubicBezTo>
                  <a:pt x="1362501" y="3910611"/>
                  <a:pt x="1362501" y="3910611"/>
                  <a:pt x="9297658" y="9955798"/>
                </a:cubicBezTo>
                <a:cubicBezTo>
                  <a:pt x="9491122" y="10103183"/>
                  <a:pt x="9491234" y="10368433"/>
                  <a:pt x="9344772" y="10560687"/>
                </a:cubicBezTo>
                <a:cubicBezTo>
                  <a:pt x="9179666" y="10777410"/>
                  <a:pt x="8942548" y="10823263"/>
                  <a:pt x="8749084" y="10675877"/>
                </a:cubicBezTo>
                <a:cubicBezTo>
                  <a:pt x="8749084" y="10675877"/>
                  <a:pt x="8749084" y="10675877"/>
                  <a:pt x="813928" y="4630689"/>
                </a:cubicBezTo>
                <a:cubicBezTo>
                  <a:pt x="620463" y="4483305"/>
                  <a:pt x="579867" y="4225882"/>
                  <a:pt x="744971" y="4009160"/>
                </a:cubicBezTo>
                <a:cubicBezTo>
                  <a:pt x="836511" y="3889001"/>
                  <a:pt x="979277" y="3822972"/>
                  <a:pt x="1120711" y="3826332"/>
                </a:cubicBezTo>
                <a:close/>
                <a:moveTo>
                  <a:pt x="4227254" y="2790686"/>
                </a:moveTo>
                <a:cubicBezTo>
                  <a:pt x="4310200" y="2788659"/>
                  <a:pt x="4389662" y="2811590"/>
                  <a:pt x="4454070" y="2860658"/>
                </a:cubicBezTo>
                <a:cubicBezTo>
                  <a:pt x="4454070" y="2860658"/>
                  <a:pt x="4454070" y="2860658"/>
                  <a:pt x="9475564" y="6686148"/>
                </a:cubicBezTo>
                <a:cubicBezTo>
                  <a:pt x="9647320" y="6816995"/>
                  <a:pt x="9671436" y="7102770"/>
                  <a:pt x="9504938" y="7321320"/>
                </a:cubicBezTo>
                <a:cubicBezTo>
                  <a:pt x="9357238" y="7515197"/>
                  <a:pt x="9075320" y="7567825"/>
                  <a:pt x="8903564" y="7436978"/>
                </a:cubicBezTo>
                <a:cubicBezTo>
                  <a:pt x="8903564" y="7436978"/>
                  <a:pt x="8903564" y="7436978"/>
                  <a:pt x="3882070" y="3611488"/>
                </a:cubicBezTo>
                <a:cubicBezTo>
                  <a:pt x="3710313" y="3480640"/>
                  <a:pt x="3689321" y="3197246"/>
                  <a:pt x="3837020" y="3003370"/>
                </a:cubicBezTo>
                <a:cubicBezTo>
                  <a:pt x="3941082" y="2866775"/>
                  <a:pt x="4089010" y="2794065"/>
                  <a:pt x="4227254" y="2790686"/>
                </a:cubicBezTo>
                <a:close/>
                <a:moveTo>
                  <a:pt x="5978286" y="2454748"/>
                </a:moveTo>
                <a:cubicBezTo>
                  <a:pt x="6060956" y="2459853"/>
                  <a:pt x="6142436" y="2490076"/>
                  <a:pt x="6213830" y="2544466"/>
                </a:cubicBezTo>
                <a:cubicBezTo>
                  <a:pt x="6213830" y="2544466"/>
                  <a:pt x="6213830" y="2544466"/>
                  <a:pt x="9303674" y="4898383"/>
                </a:cubicBezTo>
                <a:cubicBezTo>
                  <a:pt x="9497180" y="5045798"/>
                  <a:pt x="9515962" y="5286598"/>
                  <a:pt x="9350860" y="5503319"/>
                </a:cubicBezTo>
                <a:cubicBezTo>
                  <a:pt x="9204398" y="5695570"/>
                  <a:pt x="8948614" y="5765868"/>
                  <a:pt x="8755108" y="5618451"/>
                </a:cubicBezTo>
                <a:cubicBezTo>
                  <a:pt x="8755108" y="5618451"/>
                  <a:pt x="8755108" y="5618451"/>
                  <a:pt x="5665264" y="3264535"/>
                </a:cubicBezTo>
                <a:cubicBezTo>
                  <a:pt x="5474880" y="3119496"/>
                  <a:pt x="5449770" y="2835207"/>
                  <a:pt x="5596232" y="2642955"/>
                </a:cubicBezTo>
                <a:cubicBezTo>
                  <a:pt x="5699420" y="2507505"/>
                  <a:pt x="5840504" y="2446239"/>
                  <a:pt x="5978286" y="2454748"/>
                </a:cubicBezTo>
                <a:close/>
                <a:moveTo>
                  <a:pt x="1124504" y="2113497"/>
                </a:moveTo>
                <a:cubicBezTo>
                  <a:pt x="1210071" y="2114841"/>
                  <a:pt x="1294642" y="2141060"/>
                  <a:pt x="1366063" y="2195470"/>
                </a:cubicBezTo>
                <a:cubicBezTo>
                  <a:pt x="1366063" y="2195470"/>
                  <a:pt x="1366063" y="2195470"/>
                  <a:pt x="10938820" y="9488219"/>
                </a:cubicBezTo>
                <a:cubicBezTo>
                  <a:pt x="11132398" y="9635692"/>
                  <a:pt x="11129432" y="9905139"/>
                  <a:pt x="10982418" y="10098117"/>
                </a:cubicBezTo>
                <a:cubicBezTo>
                  <a:pt x="10819366" y="10312145"/>
                  <a:pt x="10560378" y="10386547"/>
                  <a:pt x="10366800" y="10239076"/>
                </a:cubicBezTo>
                <a:cubicBezTo>
                  <a:pt x="10366800" y="10239076"/>
                  <a:pt x="10366800" y="10239076"/>
                  <a:pt x="794043" y="2946327"/>
                </a:cubicBezTo>
                <a:cubicBezTo>
                  <a:pt x="603587" y="2801233"/>
                  <a:pt x="581575" y="2512756"/>
                  <a:pt x="744627" y="2298728"/>
                </a:cubicBezTo>
                <a:cubicBezTo>
                  <a:pt x="836511" y="2178117"/>
                  <a:pt x="981892" y="2111258"/>
                  <a:pt x="1124504" y="2113497"/>
                </a:cubicBezTo>
                <a:close/>
                <a:moveTo>
                  <a:pt x="7356102" y="1797588"/>
                </a:moveTo>
                <a:cubicBezTo>
                  <a:pt x="7437918" y="1796756"/>
                  <a:pt x="7517214" y="1819562"/>
                  <a:pt x="7581448" y="1868497"/>
                </a:cubicBezTo>
                <a:cubicBezTo>
                  <a:pt x="7581448" y="1868497"/>
                  <a:pt x="7581448" y="1868497"/>
                  <a:pt x="9593352" y="3401213"/>
                </a:cubicBezTo>
                <a:cubicBezTo>
                  <a:pt x="9764644" y="3531709"/>
                  <a:pt x="9785234" y="3814795"/>
                  <a:pt x="9637536" y="4008670"/>
                </a:cubicBezTo>
                <a:cubicBezTo>
                  <a:pt x="9471038" y="4227222"/>
                  <a:pt x="9192646" y="4282538"/>
                  <a:pt x="9021352" y="4152044"/>
                </a:cubicBezTo>
                <a:cubicBezTo>
                  <a:pt x="9021352" y="4152044"/>
                  <a:pt x="9021352" y="4152044"/>
                  <a:pt x="7009448" y="2619328"/>
                </a:cubicBezTo>
                <a:cubicBezTo>
                  <a:pt x="6838156" y="2488833"/>
                  <a:pt x="6817566" y="2205746"/>
                  <a:pt x="6984064" y="1987194"/>
                </a:cubicBezTo>
                <a:cubicBezTo>
                  <a:pt x="7076376" y="1866022"/>
                  <a:pt x="7219740" y="1798975"/>
                  <a:pt x="7356102" y="1797588"/>
                </a:cubicBezTo>
                <a:close/>
                <a:moveTo>
                  <a:pt x="8626238" y="1077861"/>
                </a:moveTo>
                <a:cubicBezTo>
                  <a:pt x="8710866" y="1079170"/>
                  <a:pt x="8795034" y="1105687"/>
                  <a:pt x="8867664" y="1161018"/>
                </a:cubicBezTo>
                <a:cubicBezTo>
                  <a:pt x="8867664" y="1161018"/>
                  <a:pt x="8867664" y="1161018"/>
                  <a:pt x="9942284" y="1979689"/>
                </a:cubicBezTo>
                <a:cubicBezTo>
                  <a:pt x="10135964" y="2127242"/>
                  <a:pt x="10157008" y="2410678"/>
                  <a:pt x="10009308" y="2604557"/>
                </a:cubicBezTo>
                <a:cubicBezTo>
                  <a:pt x="9842808" y="2823111"/>
                  <a:pt x="9563958" y="2878081"/>
                  <a:pt x="9370276" y="2730530"/>
                </a:cubicBezTo>
                <a:cubicBezTo>
                  <a:pt x="9370276" y="2730530"/>
                  <a:pt x="9370276" y="2730530"/>
                  <a:pt x="8295656" y="1911858"/>
                </a:cubicBezTo>
                <a:cubicBezTo>
                  <a:pt x="8101974" y="1764307"/>
                  <a:pt x="8084054" y="1483251"/>
                  <a:pt x="8250554" y="1264696"/>
                </a:cubicBezTo>
                <a:cubicBezTo>
                  <a:pt x="8342868" y="1143522"/>
                  <a:pt x="8485190" y="1075680"/>
                  <a:pt x="8626238" y="1077861"/>
                </a:cubicBezTo>
                <a:close/>
                <a:moveTo>
                  <a:pt x="9447378" y="1"/>
                </a:moveTo>
                <a:cubicBezTo>
                  <a:pt x="9532998" y="9"/>
                  <a:pt x="9617166" y="26526"/>
                  <a:pt x="9689796" y="81858"/>
                </a:cubicBezTo>
                <a:cubicBezTo>
                  <a:pt x="9689796" y="81858"/>
                  <a:pt x="9689796" y="81858"/>
                  <a:pt x="10764416" y="900529"/>
                </a:cubicBezTo>
                <a:cubicBezTo>
                  <a:pt x="10958096" y="1048080"/>
                  <a:pt x="10979140" y="1331516"/>
                  <a:pt x="10812642" y="1550070"/>
                </a:cubicBezTo>
                <a:cubicBezTo>
                  <a:pt x="10664940" y="1743949"/>
                  <a:pt x="10386090" y="1798919"/>
                  <a:pt x="10192408" y="1651368"/>
                </a:cubicBezTo>
                <a:cubicBezTo>
                  <a:pt x="10192408" y="1651368"/>
                  <a:pt x="10192408" y="1651368"/>
                  <a:pt x="9117788" y="832697"/>
                </a:cubicBezTo>
                <a:cubicBezTo>
                  <a:pt x="8924106" y="685146"/>
                  <a:pt x="8906186" y="404090"/>
                  <a:pt x="9053888" y="210211"/>
                </a:cubicBezTo>
                <a:cubicBezTo>
                  <a:pt x="9157950" y="73615"/>
                  <a:pt x="9304680" y="-11"/>
                  <a:pt x="9447378" y="1"/>
                </a:cubicBezTo>
                <a:close/>
              </a:path>
            </a:pathLst>
          </a:custGeom>
          <a:effectLst/>
        </p:spPr>
        <p:txBody>
          <a:bodyPr wrap="square">
            <a:noAutofit/>
          </a:bodyPr>
          <a:lstStyle>
            <a:lvl1pPr marL="0" indent="0">
              <a:buNone/>
              <a:defRPr sz="2100">
                <a:ln>
                  <a:noFill/>
                </a:ln>
                <a:solidFill>
                  <a:schemeClr val="bg1">
                    <a:lumMod val="85000"/>
                  </a:schemeClr>
                </a:solidFill>
                <a:latin typeface="Lato Light" charset="0"/>
                <a:ea typeface="Lato Light" charset="0"/>
                <a:cs typeface="Lato Light" charset="0"/>
              </a:defRPr>
            </a:lvl1pPr>
          </a:lstStyle>
          <a:p>
            <a:endParaRPr lang="en-US" dirty="0"/>
          </a:p>
        </p:txBody>
      </p:sp>
    </p:spTree>
    <p:extLst>
      <p:ext uri="{BB962C8B-B14F-4D97-AF65-F5344CB8AC3E}">
        <p14:creationId xmlns:p14="http://schemas.microsoft.com/office/powerpoint/2010/main" val="176216605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Big-Picture-Helium">
    <p:spTree>
      <p:nvGrpSpPr>
        <p:cNvPr id="1" name=""/>
        <p:cNvGrpSpPr/>
        <p:nvPr/>
      </p:nvGrpSpPr>
      <p:grpSpPr>
        <a:xfrm>
          <a:off x="0" y="0"/>
          <a:ext cx="0" cy="0"/>
          <a:chOff x="0" y="0"/>
          <a:chExt cx="0" cy="0"/>
        </a:xfrm>
      </p:grpSpPr>
      <p:sp>
        <p:nvSpPr>
          <p:cNvPr id="2" name="Picture Placeholder 13"/>
          <p:cNvSpPr>
            <a:spLocks noGrp="1"/>
          </p:cNvSpPr>
          <p:nvPr>
            <p:ph type="pic" sz="quarter" idx="13"/>
          </p:nvPr>
        </p:nvSpPr>
        <p:spPr>
          <a:xfrm>
            <a:off x="0" y="0"/>
            <a:ext cx="12192000" cy="6858000"/>
          </a:xfrm>
          <a:prstGeom prst="rect">
            <a:avLst/>
          </a:prstGeom>
          <a:effectLst/>
        </p:spPr>
        <p:txBody>
          <a:bodyPr>
            <a:normAutofit/>
          </a:bodyPr>
          <a:lstStyle>
            <a:lvl1pPr marL="0" indent="0">
              <a:buNone/>
              <a:defRPr sz="2100">
                <a:ln>
                  <a:noFill/>
                </a:ln>
                <a:solidFill>
                  <a:schemeClr val="bg1">
                    <a:lumMod val="85000"/>
                  </a:schemeClr>
                </a:solidFill>
                <a:latin typeface="Lato Light" charset="0"/>
                <a:ea typeface="Lato Light" charset="0"/>
                <a:cs typeface="Lato Light" charset="0"/>
              </a:defRPr>
            </a:lvl1pPr>
          </a:lstStyle>
          <a:p>
            <a:endParaRPr lang="en-US" dirty="0"/>
          </a:p>
        </p:txBody>
      </p:sp>
    </p:spTree>
    <p:extLst>
      <p:ext uri="{BB962C8B-B14F-4D97-AF65-F5344CB8AC3E}">
        <p14:creationId xmlns:p14="http://schemas.microsoft.com/office/powerpoint/2010/main" val="172399545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General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6005516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492F4-E315-4E35-BCE7-1A27F5685FDE}"/>
              </a:ext>
            </a:extLst>
          </p:cNvPr>
          <p:cNvSpPr>
            <a:spLocks noGrp="1"/>
          </p:cNvSpPr>
          <p:nvPr>
            <p:ph type="title"/>
          </p:nvPr>
        </p:nvSpPr>
        <p:spPr/>
        <p:txBody>
          <a:bodyPr/>
          <a:lstStyle/>
          <a:p>
            <a:r>
              <a:rPr lang="en-US" altLang="zh-CN"/>
              <a:t>Click to edit Master title style</a:t>
            </a:r>
            <a:endParaRPr lang="zh-CN" altLang="en-US"/>
          </a:p>
        </p:txBody>
      </p:sp>
      <p:sp>
        <p:nvSpPr>
          <p:cNvPr id="3" name="Content Placeholder 2">
            <a:extLst>
              <a:ext uri="{FF2B5EF4-FFF2-40B4-BE49-F238E27FC236}">
                <a16:creationId xmlns:a16="http://schemas.microsoft.com/office/drawing/2014/main" id="{BE44FB58-EC67-46DB-A0E6-FAB4BDAA68BC}"/>
              </a:ext>
            </a:extLst>
          </p:cNvPr>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A80ED834-0338-4B22-9C36-6E4C8C666AA8}"/>
              </a:ext>
            </a:extLst>
          </p:cNvPr>
          <p:cNvSpPr>
            <a:spLocks noGrp="1"/>
          </p:cNvSpPr>
          <p:nvPr>
            <p:ph type="dt" sz="half" idx="10"/>
          </p:nvPr>
        </p:nvSpPr>
        <p:spPr/>
        <p:txBody>
          <a:bodyPr/>
          <a:lstStyle/>
          <a:p>
            <a:fld id="{7660715E-79A2-4F47-A5B6-466988F3F6A3}" type="datetimeFigureOut">
              <a:rPr lang="zh-CN" altLang="en-US" smtClean="0"/>
              <a:t>2021/6/28</a:t>
            </a:fld>
            <a:endParaRPr lang="zh-CN" altLang="en-US"/>
          </a:p>
        </p:txBody>
      </p:sp>
      <p:sp>
        <p:nvSpPr>
          <p:cNvPr id="5" name="Footer Placeholder 4">
            <a:extLst>
              <a:ext uri="{FF2B5EF4-FFF2-40B4-BE49-F238E27FC236}">
                <a16:creationId xmlns:a16="http://schemas.microsoft.com/office/drawing/2014/main" id="{AEBA33AB-38CF-4D2F-BF6D-59E7C3D99B9B}"/>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21088B79-950F-4B2C-8DB8-B9E4F0552B4E}"/>
              </a:ext>
            </a:extLst>
          </p:cNvPr>
          <p:cNvSpPr>
            <a:spLocks noGrp="1"/>
          </p:cNvSpPr>
          <p:nvPr>
            <p:ph type="sldNum" sz="quarter" idx="12"/>
          </p:nvPr>
        </p:nvSpPr>
        <p:spPr/>
        <p:txBody>
          <a:bodyPr/>
          <a:lstStyle/>
          <a:p>
            <a:fld id="{36098FE3-D1F8-4A39-ADAD-522B816D02E0}" type="slidenum">
              <a:rPr lang="zh-CN" altLang="en-US" smtClean="0"/>
              <a:t>‹#›</a:t>
            </a:fld>
            <a:endParaRPr lang="zh-CN" altLang="en-US"/>
          </a:p>
        </p:txBody>
      </p:sp>
    </p:spTree>
    <p:extLst>
      <p:ext uri="{BB962C8B-B14F-4D97-AF65-F5344CB8AC3E}">
        <p14:creationId xmlns:p14="http://schemas.microsoft.com/office/powerpoint/2010/main" val="34560228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AF8820-0887-4620-9289-06CA788B7B4D}"/>
              </a:ext>
            </a:extLst>
          </p:cNvPr>
          <p:cNvSpPr>
            <a:spLocks noGrp="1"/>
          </p:cNvSpPr>
          <p:nvPr>
            <p:ph type="title"/>
          </p:nvPr>
        </p:nvSpPr>
        <p:spPr>
          <a:xfrm>
            <a:off x="831850" y="1709738"/>
            <a:ext cx="10515600" cy="2852737"/>
          </a:xfrm>
        </p:spPr>
        <p:txBody>
          <a:bodyPr anchor="b"/>
          <a:lstStyle>
            <a:lvl1pPr>
              <a:defRPr sz="6000"/>
            </a:lvl1pPr>
          </a:lstStyle>
          <a:p>
            <a:r>
              <a:rPr lang="en-US" altLang="zh-CN"/>
              <a:t>Click to edit Master title style</a:t>
            </a:r>
            <a:endParaRPr lang="zh-CN" altLang="en-US"/>
          </a:p>
        </p:txBody>
      </p:sp>
      <p:sp>
        <p:nvSpPr>
          <p:cNvPr id="3" name="Text Placeholder 2">
            <a:extLst>
              <a:ext uri="{FF2B5EF4-FFF2-40B4-BE49-F238E27FC236}">
                <a16:creationId xmlns:a16="http://schemas.microsoft.com/office/drawing/2014/main" id="{11C1709F-6028-4D1A-8852-A0AF199E1FD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ltLang="zh-CN"/>
              <a:t>Click to edit Master text styles</a:t>
            </a:r>
          </a:p>
        </p:txBody>
      </p:sp>
      <p:sp>
        <p:nvSpPr>
          <p:cNvPr id="4" name="Date Placeholder 3">
            <a:extLst>
              <a:ext uri="{FF2B5EF4-FFF2-40B4-BE49-F238E27FC236}">
                <a16:creationId xmlns:a16="http://schemas.microsoft.com/office/drawing/2014/main" id="{7597FE41-F02B-4005-A1E5-7A50CB8270FE}"/>
              </a:ext>
            </a:extLst>
          </p:cNvPr>
          <p:cNvSpPr>
            <a:spLocks noGrp="1"/>
          </p:cNvSpPr>
          <p:nvPr>
            <p:ph type="dt" sz="half" idx="10"/>
          </p:nvPr>
        </p:nvSpPr>
        <p:spPr/>
        <p:txBody>
          <a:bodyPr/>
          <a:lstStyle/>
          <a:p>
            <a:fld id="{7660715E-79A2-4F47-A5B6-466988F3F6A3}" type="datetimeFigureOut">
              <a:rPr lang="zh-CN" altLang="en-US" smtClean="0"/>
              <a:t>2021/6/28</a:t>
            </a:fld>
            <a:endParaRPr lang="zh-CN" altLang="en-US"/>
          </a:p>
        </p:txBody>
      </p:sp>
      <p:sp>
        <p:nvSpPr>
          <p:cNvPr id="5" name="Footer Placeholder 4">
            <a:extLst>
              <a:ext uri="{FF2B5EF4-FFF2-40B4-BE49-F238E27FC236}">
                <a16:creationId xmlns:a16="http://schemas.microsoft.com/office/drawing/2014/main" id="{0091C6B2-D1F4-426E-BA6E-8E20831F01F6}"/>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C67596B2-C1F1-4D40-806E-91775312FD97}"/>
              </a:ext>
            </a:extLst>
          </p:cNvPr>
          <p:cNvSpPr>
            <a:spLocks noGrp="1"/>
          </p:cNvSpPr>
          <p:nvPr>
            <p:ph type="sldNum" sz="quarter" idx="12"/>
          </p:nvPr>
        </p:nvSpPr>
        <p:spPr/>
        <p:txBody>
          <a:bodyPr/>
          <a:lstStyle/>
          <a:p>
            <a:fld id="{36098FE3-D1F8-4A39-ADAD-522B816D02E0}" type="slidenum">
              <a:rPr lang="zh-CN" altLang="en-US" smtClean="0"/>
              <a:t>‹#›</a:t>
            </a:fld>
            <a:endParaRPr lang="zh-CN" altLang="en-US"/>
          </a:p>
        </p:txBody>
      </p:sp>
    </p:spTree>
    <p:extLst>
      <p:ext uri="{BB962C8B-B14F-4D97-AF65-F5344CB8AC3E}">
        <p14:creationId xmlns:p14="http://schemas.microsoft.com/office/powerpoint/2010/main" val="32328552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80DAC2-7272-4218-84B8-A1EF5339CFE7}"/>
              </a:ext>
            </a:extLst>
          </p:cNvPr>
          <p:cNvSpPr>
            <a:spLocks noGrp="1"/>
          </p:cNvSpPr>
          <p:nvPr>
            <p:ph type="title"/>
          </p:nvPr>
        </p:nvSpPr>
        <p:spPr/>
        <p:txBody>
          <a:bodyPr/>
          <a:lstStyle/>
          <a:p>
            <a:r>
              <a:rPr lang="en-US" altLang="zh-CN"/>
              <a:t>Click to edit Master title style</a:t>
            </a:r>
            <a:endParaRPr lang="zh-CN" altLang="en-US"/>
          </a:p>
        </p:txBody>
      </p:sp>
      <p:sp>
        <p:nvSpPr>
          <p:cNvPr id="3" name="Content Placeholder 2">
            <a:extLst>
              <a:ext uri="{FF2B5EF4-FFF2-40B4-BE49-F238E27FC236}">
                <a16:creationId xmlns:a16="http://schemas.microsoft.com/office/drawing/2014/main" id="{03EBBA23-615A-49F2-AC0C-2AFC1660A03B}"/>
              </a:ext>
            </a:extLst>
          </p:cNvPr>
          <p:cNvSpPr>
            <a:spLocks noGrp="1"/>
          </p:cNvSpPr>
          <p:nvPr>
            <p:ph sz="half" idx="1"/>
          </p:nvPr>
        </p:nvSpPr>
        <p:spPr>
          <a:xfrm>
            <a:off x="838200" y="1825625"/>
            <a:ext cx="5181600" cy="435133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a:extLst>
              <a:ext uri="{FF2B5EF4-FFF2-40B4-BE49-F238E27FC236}">
                <a16:creationId xmlns:a16="http://schemas.microsoft.com/office/drawing/2014/main" id="{F5C73EB8-F47A-4549-B71F-83ABCBB88762}"/>
              </a:ext>
            </a:extLst>
          </p:cNvPr>
          <p:cNvSpPr>
            <a:spLocks noGrp="1"/>
          </p:cNvSpPr>
          <p:nvPr>
            <p:ph sz="half" idx="2"/>
          </p:nvPr>
        </p:nvSpPr>
        <p:spPr>
          <a:xfrm>
            <a:off x="6172200" y="1825625"/>
            <a:ext cx="5181600" cy="435133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Date Placeholder 4">
            <a:extLst>
              <a:ext uri="{FF2B5EF4-FFF2-40B4-BE49-F238E27FC236}">
                <a16:creationId xmlns:a16="http://schemas.microsoft.com/office/drawing/2014/main" id="{9C02B0D9-FBE5-42A6-AD4B-0C5F7E2B8C22}"/>
              </a:ext>
            </a:extLst>
          </p:cNvPr>
          <p:cNvSpPr>
            <a:spLocks noGrp="1"/>
          </p:cNvSpPr>
          <p:nvPr>
            <p:ph type="dt" sz="half" idx="10"/>
          </p:nvPr>
        </p:nvSpPr>
        <p:spPr/>
        <p:txBody>
          <a:bodyPr/>
          <a:lstStyle/>
          <a:p>
            <a:fld id="{7660715E-79A2-4F47-A5B6-466988F3F6A3}" type="datetimeFigureOut">
              <a:rPr lang="zh-CN" altLang="en-US" smtClean="0"/>
              <a:t>2021/6/28</a:t>
            </a:fld>
            <a:endParaRPr lang="zh-CN" altLang="en-US"/>
          </a:p>
        </p:txBody>
      </p:sp>
      <p:sp>
        <p:nvSpPr>
          <p:cNvPr id="6" name="Footer Placeholder 5">
            <a:extLst>
              <a:ext uri="{FF2B5EF4-FFF2-40B4-BE49-F238E27FC236}">
                <a16:creationId xmlns:a16="http://schemas.microsoft.com/office/drawing/2014/main" id="{C894F009-CBF4-4E59-8209-07424DA9433B}"/>
              </a:ext>
            </a:extLst>
          </p:cNvPr>
          <p:cNvSpPr>
            <a:spLocks noGrp="1"/>
          </p:cNvSpPr>
          <p:nvPr>
            <p:ph type="ftr" sz="quarter" idx="11"/>
          </p:nvPr>
        </p:nvSpPr>
        <p:spPr/>
        <p:txBody>
          <a:bodyPr/>
          <a:lstStyle/>
          <a:p>
            <a:endParaRPr lang="zh-CN" altLang="en-US"/>
          </a:p>
        </p:txBody>
      </p:sp>
      <p:sp>
        <p:nvSpPr>
          <p:cNvPr id="7" name="Slide Number Placeholder 6">
            <a:extLst>
              <a:ext uri="{FF2B5EF4-FFF2-40B4-BE49-F238E27FC236}">
                <a16:creationId xmlns:a16="http://schemas.microsoft.com/office/drawing/2014/main" id="{FCA236F6-9A99-4536-A4B5-64B10E08B72C}"/>
              </a:ext>
            </a:extLst>
          </p:cNvPr>
          <p:cNvSpPr>
            <a:spLocks noGrp="1"/>
          </p:cNvSpPr>
          <p:nvPr>
            <p:ph type="sldNum" sz="quarter" idx="12"/>
          </p:nvPr>
        </p:nvSpPr>
        <p:spPr/>
        <p:txBody>
          <a:bodyPr/>
          <a:lstStyle/>
          <a:p>
            <a:fld id="{36098FE3-D1F8-4A39-ADAD-522B816D02E0}" type="slidenum">
              <a:rPr lang="zh-CN" altLang="en-US" smtClean="0"/>
              <a:t>‹#›</a:t>
            </a:fld>
            <a:endParaRPr lang="zh-CN" altLang="en-US"/>
          </a:p>
        </p:txBody>
      </p:sp>
    </p:spTree>
    <p:extLst>
      <p:ext uri="{BB962C8B-B14F-4D97-AF65-F5344CB8AC3E}">
        <p14:creationId xmlns:p14="http://schemas.microsoft.com/office/powerpoint/2010/main" val="22280071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BF79DF-626D-408B-857B-028322BD9C11}"/>
              </a:ext>
            </a:extLst>
          </p:cNvPr>
          <p:cNvSpPr>
            <a:spLocks noGrp="1"/>
          </p:cNvSpPr>
          <p:nvPr>
            <p:ph type="title"/>
          </p:nvPr>
        </p:nvSpPr>
        <p:spPr>
          <a:xfrm>
            <a:off x="839788" y="365125"/>
            <a:ext cx="10515600" cy="1325563"/>
          </a:xfrm>
        </p:spPr>
        <p:txBody>
          <a:bodyPr/>
          <a:lstStyle/>
          <a:p>
            <a:r>
              <a:rPr lang="en-US" altLang="zh-CN"/>
              <a:t>Click to edit Master title style</a:t>
            </a:r>
            <a:endParaRPr lang="zh-CN" altLang="en-US"/>
          </a:p>
        </p:txBody>
      </p:sp>
      <p:sp>
        <p:nvSpPr>
          <p:cNvPr id="3" name="Text Placeholder 2">
            <a:extLst>
              <a:ext uri="{FF2B5EF4-FFF2-40B4-BE49-F238E27FC236}">
                <a16:creationId xmlns:a16="http://schemas.microsoft.com/office/drawing/2014/main" id="{49E2571B-3CEF-4899-A56A-E24FB36A752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a:extLst>
              <a:ext uri="{FF2B5EF4-FFF2-40B4-BE49-F238E27FC236}">
                <a16:creationId xmlns:a16="http://schemas.microsoft.com/office/drawing/2014/main" id="{3C683AB6-1382-4130-BCE0-21AEDE7240EF}"/>
              </a:ext>
            </a:extLst>
          </p:cNvPr>
          <p:cNvSpPr>
            <a:spLocks noGrp="1"/>
          </p:cNvSpPr>
          <p:nvPr>
            <p:ph sz="half" idx="2"/>
          </p:nvPr>
        </p:nvSpPr>
        <p:spPr>
          <a:xfrm>
            <a:off x="839788" y="2505075"/>
            <a:ext cx="5157787" cy="368458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Text Placeholder 4">
            <a:extLst>
              <a:ext uri="{FF2B5EF4-FFF2-40B4-BE49-F238E27FC236}">
                <a16:creationId xmlns:a16="http://schemas.microsoft.com/office/drawing/2014/main" id="{D80E98B2-6627-4C62-AA56-9AC4FB8339D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a:extLst>
              <a:ext uri="{FF2B5EF4-FFF2-40B4-BE49-F238E27FC236}">
                <a16:creationId xmlns:a16="http://schemas.microsoft.com/office/drawing/2014/main" id="{9A65113B-AA16-438A-839B-A3F4C80FD9C4}"/>
              </a:ext>
            </a:extLst>
          </p:cNvPr>
          <p:cNvSpPr>
            <a:spLocks noGrp="1"/>
          </p:cNvSpPr>
          <p:nvPr>
            <p:ph sz="quarter" idx="4"/>
          </p:nvPr>
        </p:nvSpPr>
        <p:spPr>
          <a:xfrm>
            <a:off x="6172200" y="2505075"/>
            <a:ext cx="5183188" cy="368458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7" name="Date Placeholder 6">
            <a:extLst>
              <a:ext uri="{FF2B5EF4-FFF2-40B4-BE49-F238E27FC236}">
                <a16:creationId xmlns:a16="http://schemas.microsoft.com/office/drawing/2014/main" id="{3DB00864-F1FF-4B07-9B89-A40B5DA13FB1}"/>
              </a:ext>
            </a:extLst>
          </p:cNvPr>
          <p:cNvSpPr>
            <a:spLocks noGrp="1"/>
          </p:cNvSpPr>
          <p:nvPr>
            <p:ph type="dt" sz="half" idx="10"/>
          </p:nvPr>
        </p:nvSpPr>
        <p:spPr/>
        <p:txBody>
          <a:bodyPr/>
          <a:lstStyle/>
          <a:p>
            <a:fld id="{7660715E-79A2-4F47-A5B6-466988F3F6A3}" type="datetimeFigureOut">
              <a:rPr lang="zh-CN" altLang="en-US" smtClean="0"/>
              <a:t>2021/6/28</a:t>
            </a:fld>
            <a:endParaRPr lang="zh-CN" altLang="en-US"/>
          </a:p>
        </p:txBody>
      </p:sp>
      <p:sp>
        <p:nvSpPr>
          <p:cNvPr id="8" name="Footer Placeholder 7">
            <a:extLst>
              <a:ext uri="{FF2B5EF4-FFF2-40B4-BE49-F238E27FC236}">
                <a16:creationId xmlns:a16="http://schemas.microsoft.com/office/drawing/2014/main" id="{42560A56-7293-4AD7-8DA8-AD078183BF72}"/>
              </a:ext>
            </a:extLst>
          </p:cNvPr>
          <p:cNvSpPr>
            <a:spLocks noGrp="1"/>
          </p:cNvSpPr>
          <p:nvPr>
            <p:ph type="ftr" sz="quarter" idx="11"/>
          </p:nvPr>
        </p:nvSpPr>
        <p:spPr/>
        <p:txBody>
          <a:bodyPr/>
          <a:lstStyle/>
          <a:p>
            <a:endParaRPr lang="zh-CN" altLang="en-US"/>
          </a:p>
        </p:txBody>
      </p:sp>
      <p:sp>
        <p:nvSpPr>
          <p:cNvPr id="9" name="Slide Number Placeholder 8">
            <a:extLst>
              <a:ext uri="{FF2B5EF4-FFF2-40B4-BE49-F238E27FC236}">
                <a16:creationId xmlns:a16="http://schemas.microsoft.com/office/drawing/2014/main" id="{99EFB166-0E5C-4A74-9631-A741C7CE8BF0}"/>
              </a:ext>
            </a:extLst>
          </p:cNvPr>
          <p:cNvSpPr>
            <a:spLocks noGrp="1"/>
          </p:cNvSpPr>
          <p:nvPr>
            <p:ph type="sldNum" sz="quarter" idx="12"/>
          </p:nvPr>
        </p:nvSpPr>
        <p:spPr/>
        <p:txBody>
          <a:bodyPr/>
          <a:lstStyle/>
          <a:p>
            <a:fld id="{36098FE3-D1F8-4A39-ADAD-522B816D02E0}" type="slidenum">
              <a:rPr lang="zh-CN" altLang="en-US" smtClean="0"/>
              <a:t>‹#›</a:t>
            </a:fld>
            <a:endParaRPr lang="zh-CN" altLang="en-US"/>
          </a:p>
        </p:txBody>
      </p:sp>
    </p:spTree>
    <p:extLst>
      <p:ext uri="{BB962C8B-B14F-4D97-AF65-F5344CB8AC3E}">
        <p14:creationId xmlns:p14="http://schemas.microsoft.com/office/powerpoint/2010/main" val="6329558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3FD3A2-0142-4870-848F-4E99B12FC82E}"/>
              </a:ext>
            </a:extLst>
          </p:cNvPr>
          <p:cNvSpPr>
            <a:spLocks noGrp="1"/>
          </p:cNvSpPr>
          <p:nvPr>
            <p:ph type="title"/>
          </p:nvPr>
        </p:nvSpPr>
        <p:spPr/>
        <p:txBody>
          <a:bodyPr/>
          <a:lstStyle/>
          <a:p>
            <a:r>
              <a:rPr lang="en-US" altLang="zh-CN"/>
              <a:t>Click to edit Master title style</a:t>
            </a:r>
            <a:endParaRPr lang="zh-CN" altLang="en-US"/>
          </a:p>
        </p:txBody>
      </p:sp>
      <p:sp>
        <p:nvSpPr>
          <p:cNvPr id="3" name="Date Placeholder 2">
            <a:extLst>
              <a:ext uri="{FF2B5EF4-FFF2-40B4-BE49-F238E27FC236}">
                <a16:creationId xmlns:a16="http://schemas.microsoft.com/office/drawing/2014/main" id="{BDE02EAE-AB2E-48D9-BAFF-5EA76D36BCCF}"/>
              </a:ext>
            </a:extLst>
          </p:cNvPr>
          <p:cNvSpPr>
            <a:spLocks noGrp="1"/>
          </p:cNvSpPr>
          <p:nvPr>
            <p:ph type="dt" sz="half" idx="10"/>
          </p:nvPr>
        </p:nvSpPr>
        <p:spPr/>
        <p:txBody>
          <a:bodyPr/>
          <a:lstStyle/>
          <a:p>
            <a:fld id="{7660715E-79A2-4F47-A5B6-466988F3F6A3}" type="datetimeFigureOut">
              <a:rPr lang="zh-CN" altLang="en-US" smtClean="0"/>
              <a:t>2021/6/28</a:t>
            </a:fld>
            <a:endParaRPr lang="zh-CN" altLang="en-US"/>
          </a:p>
        </p:txBody>
      </p:sp>
      <p:sp>
        <p:nvSpPr>
          <p:cNvPr id="4" name="Footer Placeholder 3">
            <a:extLst>
              <a:ext uri="{FF2B5EF4-FFF2-40B4-BE49-F238E27FC236}">
                <a16:creationId xmlns:a16="http://schemas.microsoft.com/office/drawing/2014/main" id="{206F633B-3146-40B4-A9BA-F2FE9B0A90C7}"/>
              </a:ext>
            </a:extLst>
          </p:cNvPr>
          <p:cNvSpPr>
            <a:spLocks noGrp="1"/>
          </p:cNvSpPr>
          <p:nvPr>
            <p:ph type="ftr" sz="quarter" idx="11"/>
          </p:nvPr>
        </p:nvSpPr>
        <p:spPr/>
        <p:txBody>
          <a:bodyPr/>
          <a:lstStyle/>
          <a:p>
            <a:endParaRPr lang="zh-CN" altLang="en-US"/>
          </a:p>
        </p:txBody>
      </p:sp>
      <p:sp>
        <p:nvSpPr>
          <p:cNvPr id="5" name="Slide Number Placeholder 4">
            <a:extLst>
              <a:ext uri="{FF2B5EF4-FFF2-40B4-BE49-F238E27FC236}">
                <a16:creationId xmlns:a16="http://schemas.microsoft.com/office/drawing/2014/main" id="{2F35D33E-2210-42C0-9209-06B0424F0FED}"/>
              </a:ext>
            </a:extLst>
          </p:cNvPr>
          <p:cNvSpPr>
            <a:spLocks noGrp="1"/>
          </p:cNvSpPr>
          <p:nvPr>
            <p:ph type="sldNum" sz="quarter" idx="12"/>
          </p:nvPr>
        </p:nvSpPr>
        <p:spPr/>
        <p:txBody>
          <a:bodyPr/>
          <a:lstStyle/>
          <a:p>
            <a:fld id="{36098FE3-D1F8-4A39-ADAD-522B816D02E0}" type="slidenum">
              <a:rPr lang="zh-CN" altLang="en-US" smtClean="0"/>
              <a:t>‹#›</a:t>
            </a:fld>
            <a:endParaRPr lang="zh-CN" altLang="en-US"/>
          </a:p>
        </p:txBody>
      </p:sp>
    </p:spTree>
    <p:extLst>
      <p:ext uri="{BB962C8B-B14F-4D97-AF65-F5344CB8AC3E}">
        <p14:creationId xmlns:p14="http://schemas.microsoft.com/office/powerpoint/2010/main" val="8979696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3129411-6CE9-49C2-83D6-B7BF723279E1}"/>
              </a:ext>
            </a:extLst>
          </p:cNvPr>
          <p:cNvSpPr>
            <a:spLocks noGrp="1"/>
          </p:cNvSpPr>
          <p:nvPr>
            <p:ph type="dt" sz="half" idx="10"/>
          </p:nvPr>
        </p:nvSpPr>
        <p:spPr/>
        <p:txBody>
          <a:bodyPr/>
          <a:lstStyle/>
          <a:p>
            <a:fld id="{7660715E-79A2-4F47-A5B6-466988F3F6A3}" type="datetimeFigureOut">
              <a:rPr lang="zh-CN" altLang="en-US" smtClean="0"/>
              <a:t>2021/6/28</a:t>
            </a:fld>
            <a:endParaRPr lang="zh-CN" altLang="en-US"/>
          </a:p>
        </p:txBody>
      </p:sp>
      <p:sp>
        <p:nvSpPr>
          <p:cNvPr id="3" name="Footer Placeholder 2">
            <a:extLst>
              <a:ext uri="{FF2B5EF4-FFF2-40B4-BE49-F238E27FC236}">
                <a16:creationId xmlns:a16="http://schemas.microsoft.com/office/drawing/2014/main" id="{16060C6A-A9A1-42B3-A3FC-32DFB3EFA280}"/>
              </a:ext>
            </a:extLst>
          </p:cNvPr>
          <p:cNvSpPr>
            <a:spLocks noGrp="1"/>
          </p:cNvSpPr>
          <p:nvPr>
            <p:ph type="ftr" sz="quarter" idx="11"/>
          </p:nvPr>
        </p:nvSpPr>
        <p:spPr/>
        <p:txBody>
          <a:bodyPr/>
          <a:lstStyle/>
          <a:p>
            <a:endParaRPr lang="zh-CN" altLang="en-US"/>
          </a:p>
        </p:txBody>
      </p:sp>
      <p:sp>
        <p:nvSpPr>
          <p:cNvPr id="4" name="Slide Number Placeholder 3">
            <a:extLst>
              <a:ext uri="{FF2B5EF4-FFF2-40B4-BE49-F238E27FC236}">
                <a16:creationId xmlns:a16="http://schemas.microsoft.com/office/drawing/2014/main" id="{CB3092EE-4275-4D08-8A54-760440A880D9}"/>
              </a:ext>
            </a:extLst>
          </p:cNvPr>
          <p:cNvSpPr>
            <a:spLocks noGrp="1"/>
          </p:cNvSpPr>
          <p:nvPr>
            <p:ph type="sldNum" sz="quarter" idx="12"/>
          </p:nvPr>
        </p:nvSpPr>
        <p:spPr/>
        <p:txBody>
          <a:bodyPr/>
          <a:lstStyle/>
          <a:p>
            <a:fld id="{36098FE3-D1F8-4A39-ADAD-522B816D02E0}" type="slidenum">
              <a:rPr lang="zh-CN" altLang="en-US" smtClean="0"/>
              <a:t>‹#›</a:t>
            </a:fld>
            <a:endParaRPr lang="zh-CN" altLang="en-US"/>
          </a:p>
        </p:txBody>
      </p:sp>
    </p:spTree>
    <p:extLst>
      <p:ext uri="{BB962C8B-B14F-4D97-AF65-F5344CB8AC3E}">
        <p14:creationId xmlns:p14="http://schemas.microsoft.com/office/powerpoint/2010/main" val="38279767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CB13E-39A2-46D6-94BD-1D1CB451DEB0}"/>
              </a:ext>
            </a:extLst>
          </p:cNvPr>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zh-CN" altLang="en-US"/>
          </a:p>
        </p:txBody>
      </p:sp>
      <p:sp>
        <p:nvSpPr>
          <p:cNvPr id="3" name="Content Placeholder 2">
            <a:extLst>
              <a:ext uri="{FF2B5EF4-FFF2-40B4-BE49-F238E27FC236}">
                <a16:creationId xmlns:a16="http://schemas.microsoft.com/office/drawing/2014/main" id="{B3C8FE03-AE71-4B0C-A87E-466E54A410D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Text Placeholder 3">
            <a:extLst>
              <a:ext uri="{FF2B5EF4-FFF2-40B4-BE49-F238E27FC236}">
                <a16:creationId xmlns:a16="http://schemas.microsoft.com/office/drawing/2014/main" id="{195E3881-1AD9-4A45-9BBF-B255FB17823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5" name="Date Placeholder 4">
            <a:extLst>
              <a:ext uri="{FF2B5EF4-FFF2-40B4-BE49-F238E27FC236}">
                <a16:creationId xmlns:a16="http://schemas.microsoft.com/office/drawing/2014/main" id="{72B382CF-BF84-4E57-A35F-611EF70C0138}"/>
              </a:ext>
            </a:extLst>
          </p:cNvPr>
          <p:cNvSpPr>
            <a:spLocks noGrp="1"/>
          </p:cNvSpPr>
          <p:nvPr>
            <p:ph type="dt" sz="half" idx="10"/>
          </p:nvPr>
        </p:nvSpPr>
        <p:spPr/>
        <p:txBody>
          <a:bodyPr/>
          <a:lstStyle/>
          <a:p>
            <a:fld id="{7660715E-79A2-4F47-A5B6-466988F3F6A3}" type="datetimeFigureOut">
              <a:rPr lang="zh-CN" altLang="en-US" smtClean="0"/>
              <a:t>2021/6/28</a:t>
            </a:fld>
            <a:endParaRPr lang="zh-CN" altLang="en-US"/>
          </a:p>
        </p:txBody>
      </p:sp>
      <p:sp>
        <p:nvSpPr>
          <p:cNvPr id="6" name="Footer Placeholder 5">
            <a:extLst>
              <a:ext uri="{FF2B5EF4-FFF2-40B4-BE49-F238E27FC236}">
                <a16:creationId xmlns:a16="http://schemas.microsoft.com/office/drawing/2014/main" id="{79E2B1AC-805C-4822-8262-9A5C6B100815}"/>
              </a:ext>
            </a:extLst>
          </p:cNvPr>
          <p:cNvSpPr>
            <a:spLocks noGrp="1"/>
          </p:cNvSpPr>
          <p:nvPr>
            <p:ph type="ftr" sz="quarter" idx="11"/>
          </p:nvPr>
        </p:nvSpPr>
        <p:spPr/>
        <p:txBody>
          <a:bodyPr/>
          <a:lstStyle/>
          <a:p>
            <a:endParaRPr lang="zh-CN" altLang="en-US"/>
          </a:p>
        </p:txBody>
      </p:sp>
      <p:sp>
        <p:nvSpPr>
          <p:cNvPr id="7" name="Slide Number Placeholder 6">
            <a:extLst>
              <a:ext uri="{FF2B5EF4-FFF2-40B4-BE49-F238E27FC236}">
                <a16:creationId xmlns:a16="http://schemas.microsoft.com/office/drawing/2014/main" id="{DE5970DE-0ACD-43B4-A732-64D2A4692DE9}"/>
              </a:ext>
            </a:extLst>
          </p:cNvPr>
          <p:cNvSpPr>
            <a:spLocks noGrp="1"/>
          </p:cNvSpPr>
          <p:nvPr>
            <p:ph type="sldNum" sz="quarter" idx="12"/>
          </p:nvPr>
        </p:nvSpPr>
        <p:spPr/>
        <p:txBody>
          <a:bodyPr/>
          <a:lstStyle/>
          <a:p>
            <a:fld id="{36098FE3-D1F8-4A39-ADAD-522B816D02E0}" type="slidenum">
              <a:rPr lang="zh-CN" altLang="en-US" smtClean="0"/>
              <a:t>‹#›</a:t>
            </a:fld>
            <a:endParaRPr lang="zh-CN" altLang="en-US"/>
          </a:p>
        </p:txBody>
      </p:sp>
    </p:spTree>
    <p:extLst>
      <p:ext uri="{BB962C8B-B14F-4D97-AF65-F5344CB8AC3E}">
        <p14:creationId xmlns:p14="http://schemas.microsoft.com/office/powerpoint/2010/main" val="18390166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595EAD-4987-4395-81B4-95417645C4D8}"/>
              </a:ext>
            </a:extLst>
          </p:cNvPr>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zh-CN" altLang="en-US"/>
          </a:p>
        </p:txBody>
      </p:sp>
      <p:sp>
        <p:nvSpPr>
          <p:cNvPr id="3" name="Picture Placeholder 2">
            <a:extLst>
              <a:ext uri="{FF2B5EF4-FFF2-40B4-BE49-F238E27FC236}">
                <a16:creationId xmlns:a16="http://schemas.microsoft.com/office/drawing/2014/main" id="{BD8436F2-03ED-4447-A009-51018D81275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Text Placeholder 3">
            <a:extLst>
              <a:ext uri="{FF2B5EF4-FFF2-40B4-BE49-F238E27FC236}">
                <a16:creationId xmlns:a16="http://schemas.microsoft.com/office/drawing/2014/main" id="{1610171A-6972-4963-8E49-E3F2C76BA21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5" name="Date Placeholder 4">
            <a:extLst>
              <a:ext uri="{FF2B5EF4-FFF2-40B4-BE49-F238E27FC236}">
                <a16:creationId xmlns:a16="http://schemas.microsoft.com/office/drawing/2014/main" id="{3ECF3873-7E10-4BD6-8911-1DD54E314281}"/>
              </a:ext>
            </a:extLst>
          </p:cNvPr>
          <p:cNvSpPr>
            <a:spLocks noGrp="1"/>
          </p:cNvSpPr>
          <p:nvPr>
            <p:ph type="dt" sz="half" idx="10"/>
          </p:nvPr>
        </p:nvSpPr>
        <p:spPr/>
        <p:txBody>
          <a:bodyPr/>
          <a:lstStyle/>
          <a:p>
            <a:fld id="{7660715E-79A2-4F47-A5B6-466988F3F6A3}" type="datetimeFigureOut">
              <a:rPr lang="zh-CN" altLang="en-US" smtClean="0"/>
              <a:t>2021/6/28</a:t>
            </a:fld>
            <a:endParaRPr lang="zh-CN" altLang="en-US"/>
          </a:p>
        </p:txBody>
      </p:sp>
      <p:sp>
        <p:nvSpPr>
          <p:cNvPr id="6" name="Footer Placeholder 5">
            <a:extLst>
              <a:ext uri="{FF2B5EF4-FFF2-40B4-BE49-F238E27FC236}">
                <a16:creationId xmlns:a16="http://schemas.microsoft.com/office/drawing/2014/main" id="{8F65EC3F-EE0F-4D4B-B0F6-44889E0F0119}"/>
              </a:ext>
            </a:extLst>
          </p:cNvPr>
          <p:cNvSpPr>
            <a:spLocks noGrp="1"/>
          </p:cNvSpPr>
          <p:nvPr>
            <p:ph type="ftr" sz="quarter" idx="11"/>
          </p:nvPr>
        </p:nvSpPr>
        <p:spPr/>
        <p:txBody>
          <a:bodyPr/>
          <a:lstStyle/>
          <a:p>
            <a:endParaRPr lang="zh-CN" altLang="en-US"/>
          </a:p>
        </p:txBody>
      </p:sp>
      <p:sp>
        <p:nvSpPr>
          <p:cNvPr id="7" name="Slide Number Placeholder 6">
            <a:extLst>
              <a:ext uri="{FF2B5EF4-FFF2-40B4-BE49-F238E27FC236}">
                <a16:creationId xmlns:a16="http://schemas.microsoft.com/office/drawing/2014/main" id="{24CEB9CA-3A76-493C-80EB-69DB752DC0AD}"/>
              </a:ext>
            </a:extLst>
          </p:cNvPr>
          <p:cNvSpPr>
            <a:spLocks noGrp="1"/>
          </p:cNvSpPr>
          <p:nvPr>
            <p:ph type="sldNum" sz="quarter" idx="12"/>
          </p:nvPr>
        </p:nvSpPr>
        <p:spPr/>
        <p:txBody>
          <a:bodyPr/>
          <a:lstStyle/>
          <a:p>
            <a:fld id="{36098FE3-D1F8-4A39-ADAD-522B816D02E0}" type="slidenum">
              <a:rPr lang="zh-CN" altLang="en-US" smtClean="0"/>
              <a:t>‹#›</a:t>
            </a:fld>
            <a:endParaRPr lang="zh-CN" altLang="en-US"/>
          </a:p>
        </p:txBody>
      </p:sp>
    </p:spTree>
    <p:extLst>
      <p:ext uri="{BB962C8B-B14F-4D97-AF65-F5344CB8AC3E}">
        <p14:creationId xmlns:p14="http://schemas.microsoft.com/office/powerpoint/2010/main" val="41740950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2FB989F-1356-494F-8124-84B88298E33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ltLang="zh-CN"/>
              <a:t>Click to edit Master title style</a:t>
            </a:r>
            <a:endParaRPr lang="zh-CN" altLang="en-US"/>
          </a:p>
        </p:txBody>
      </p:sp>
      <p:sp>
        <p:nvSpPr>
          <p:cNvPr id="3" name="Text Placeholder 2">
            <a:extLst>
              <a:ext uri="{FF2B5EF4-FFF2-40B4-BE49-F238E27FC236}">
                <a16:creationId xmlns:a16="http://schemas.microsoft.com/office/drawing/2014/main" id="{B376D5DC-D938-44EF-8B8C-0DE176BD5E3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9ABA29DE-9E27-42CA-8942-FA1D280D7D2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660715E-79A2-4F47-A5B6-466988F3F6A3}" type="datetimeFigureOut">
              <a:rPr lang="zh-CN" altLang="en-US" smtClean="0"/>
              <a:t>2021/6/28</a:t>
            </a:fld>
            <a:endParaRPr lang="zh-CN" altLang="en-US"/>
          </a:p>
        </p:txBody>
      </p:sp>
      <p:sp>
        <p:nvSpPr>
          <p:cNvPr id="5" name="Footer Placeholder 4">
            <a:extLst>
              <a:ext uri="{FF2B5EF4-FFF2-40B4-BE49-F238E27FC236}">
                <a16:creationId xmlns:a16="http://schemas.microsoft.com/office/drawing/2014/main" id="{B60CBD2F-BB56-416C-9B22-7916AE585E7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a:extLst>
              <a:ext uri="{FF2B5EF4-FFF2-40B4-BE49-F238E27FC236}">
                <a16:creationId xmlns:a16="http://schemas.microsoft.com/office/drawing/2014/main" id="{2FFE036A-D2B1-40B3-B5B6-DD3C3EAA451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6098FE3-D1F8-4A39-ADAD-522B816D02E0}" type="slidenum">
              <a:rPr lang="zh-CN" altLang="en-US" smtClean="0"/>
              <a:t>‹#›</a:t>
            </a:fld>
            <a:endParaRPr lang="zh-CN" altLang="en-US"/>
          </a:p>
        </p:txBody>
      </p:sp>
    </p:spTree>
    <p:extLst>
      <p:ext uri="{BB962C8B-B14F-4D97-AF65-F5344CB8AC3E}">
        <p14:creationId xmlns:p14="http://schemas.microsoft.com/office/powerpoint/2010/main" val="398143796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7" Type="http://schemas.openxmlformats.org/officeDocument/2006/relationships/image" Target="../media/image160.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50.png"/></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20.PNG"/><Relationship Id="rId1" Type="http://schemas.openxmlformats.org/officeDocument/2006/relationships/slideLayout" Target="../slideLayouts/slideLayout2.xml"/><Relationship Id="rId5" Type="http://schemas.openxmlformats.org/officeDocument/2006/relationships/image" Target="../media/image170.png"/><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26.png"/></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emf"/><Relationship Id="rId1" Type="http://schemas.openxmlformats.org/officeDocument/2006/relationships/slideLayout" Target="../slideLayouts/slideLayout2.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41462" y="2555855"/>
            <a:ext cx="7004317" cy="830997"/>
          </a:xfrm>
          <a:prstGeom prst="rect">
            <a:avLst/>
          </a:prstGeom>
          <a:noFill/>
        </p:spPr>
        <p:txBody>
          <a:bodyPr wrap="square" rtlCol="0">
            <a:spAutoFit/>
          </a:bodyPr>
          <a:lstStyle/>
          <a:p>
            <a:pPr algn="ctr"/>
            <a:r>
              <a:rPr lang="en-US" altLang="zh-CN" sz="4800" b="1" dirty="0">
                <a:solidFill>
                  <a:schemeClr val="tx2"/>
                </a:solidFill>
                <a:latin typeface="Segoe UI" panose="020B0502040204020203" pitchFamily="34" charset="0"/>
                <a:ea typeface="微软雅黑" panose="020B0503020204020204" pitchFamily="34" charset="-122"/>
                <a:cs typeface="+mn-ea"/>
                <a:sym typeface="Segoe UI" panose="020B0502040204020203" pitchFamily="34" charset="0"/>
              </a:rPr>
              <a:t>Social Network Mining</a:t>
            </a:r>
            <a:endParaRPr lang="zh-CN" altLang="en-US" sz="4800" b="1" dirty="0">
              <a:solidFill>
                <a:schemeClr val="tx2"/>
              </a:solidFill>
              <a:latin typeface="Segoe UI" panose="020B0502040204020203" pitchFamily="34" charset="0"/>
              <a:ea typeface="微软雅黑" panose="020B0503020204020204" pitchFamily="34" charset="-122"/>
              <a:cs typeface="+mn-ea"/>
              <a:sym typeface="Segoe UI" panose="020B0502040204020203" pitchFamily="34" charset="0"/>
            </a:endParaRPr>
          </a:p>
        </p:txBody>
      </p:sp>
      <p:pic>
        <p:nvPicPr>
          <p:cNvPr id="12" name="图片占位符 11" descr="C:\Users\Administrator\Desktop\复旦图片\微信图片_2020010916051031.jpg微信图片_2020010916051031"/>
          <p:cNvPicPr>
            <a:picLocks noGrp="1" noChangeAspect="1"/>
          </p:cNvPicPr>
          <p:nvPr>
            <p:ph type="pic" sz="quarter" idx="14"/>
          </p:nvPr>
        </p:nvPicPr>
        <p:blipFill>
          <a:blip r:embed="rId2"/>
          <a:srcRect l="10210" r="16335"/>
          <a:stretch>
            <a:fillRect/>
          </a:stretch>
        </p:blipFill>
        <p:spPr>
          <a:xfrm>
            <a:off x="6886893" y="273368"/>
            <a:ext cx="4597400" cy="6258560"/>
          </a:xfrm>
        </p:spPr>
      </p:pic>
      <p:pic>
        <p:nvPicPr>
          <p:cNvPr id="7" name="图片 6" descr="timg"/>
          <p:cNvPicPr>
            <a:picLocks noChangeAspect="1"/>
          </p:cNvPicPr>
          <p:nvPr/>
        </p:nvPicPr>
        <p:blipFill>
          <a:blip r:embed="rId3"/>
          <a:stretch>
            <a:fillRect/>
          </a:stretch>
        </p:blipFill>
        <p:spPr>
          <a:xfrm>
            <a:off x="2783523" y="68944"/>
            <a:ext cx="2119948" cy="2119948"/>
          </a:xfrm>
          <a:prstGeom prst="rect">
            <a:avLst/>
          </a:prstGeom>
        </p:spPr>
      </p:pic>
      <p:sp>
        <p:nvSpPr>
          <p:cNvPr id="5" name="TextBox 4">
            <a:extLst>
              <a:ext uri="{FF2B5EF4-FFF2-40B4-BE49-F238E27FC236}">
                <a16:creationId xmlns:a16="http://schemas.microsoft.com/office/drawing/2014/main" id="{C78F442D-1167-4CFF-AE91-2789A137E0E9}"/>
              </a:ext>
            </a:extLst>
          </p:cNvPr>
          <p:cNvSpPr txBox="1"/>
          <p:nvPr/>
        </p:nvSpPr>
        <p:spPr>
          <a:xfrm>
            <a:off x="341462" y="3537697"/>
            <a:ext cx="7004317" cy="830997"/>
          </a:xfrm>
          <a:prstGeom prst="rect">
            <a:avLst/>
          </a:prstGeom>
          <a:noFill/>
        </p:spPr>
        <p:txBody>
          <a:bodyPr wrap="square" rtlCol="0">
            <a:spAutoFit/>
          </a:bodyPr>
          <a:lstStyle/>
          <a:p>
            <a:pPr algn="ctr"/>
            <a:r>
              <a:rPr lang="en-US" altLang="zh-CN" sz="4800" b="1" dirty="0">
                <a:solidFill>
                  <a:schemeClr val="tx2"/>
                </a:solidFill>
                <a:latin typeface="Segoe UI" panose="020B0502040204020203" pitchFamily="34" charset="0"/>
                <a:ea typeface="微软雅黑" panose="020B0503020204020204" pitchFamily="34" charset="-122"/>
                <a:cs typeface="+mn-ea"/>
                <a:sym typeface="Segoe UI" panose="020B0502040204020203" pitchFamily="34" charset="0"/>
              </a:rPr>
              <a:t>Final Report</a:t>
            </a:r>
            <a:endParaRPr lang="zh-CN" altLang="en-US" sz="4800" b="1" dirty="0">
              <a:solidFill>
                <a:schemeClr val="tx2"/>
              </a:solidFill>
              <a:latin typeface="Segoe UI" panose="020B0502040204020203" pitchFamily="34" charset="0"/>
              <a:ea typeface="微软雅黑" panose="020B0503020204020204" pitchFamily="34" charset="-122"/>
              <a:cs typeface="+mn-ea"/>
              <a:sym typeface="Segoe UI" panose="020B0502040204020203" pitchFamily="34" charset="0"/>
            </a:endParaRPr>
          </a:p>
        </p:txBody>
      </p:sp>
      <p:sp>
        <p:nvSpPr>
          <p:cNvPr id="6" name="TextBox 5">
            <a:extLst>
              <a:ext uri="{FF2B5EF4-FFF2-40B4-BE49-F238E27FC236}">
                <a16:creationId xmlns:a16="http://schemas.microsoft.com/office/drawing/2014/main" id="{2C21D6AC-B8DF-4D78-ABDA-D24D31D961F3}"/>
              </a:ext>
            </a:extLst>
          </p:cNvPr>
          <p:cNvSpPr txBox="1"/>
          <p:nvPr/>
        </p:nvSpPr>
        <p:spPr>
          <a:xfrm>
            <a:off x="341338" y="5621820"/>
            <a:ext cx="7004317" cy="430887"/>
          </a:xfrm>
          <a:prstGeom prst="rect">
            <a:avLst/>
          </a:prstGeom>
          <a:noFill/>
        </p:spPr>
        <p:txBody>
          <a:bodyPr wrap="square" rtlCol="0">
            <a:spAutoFit/>
          </a:bodyPr>
          <a:lstStyle/>
          <a:p>
            <a:pPr algn="ctr"/>
            <a:r>
              <a:rPr lang="en-US" altLang="zh-CN" sz="2200" dirty="0">
                <a:solidFill>
                  <a:schemeClr val="tx2"/>
                </a:solidFill>
                <a:latin typeface="Segoe UI" panose="020B0502040204020203" pitchFamily="34" charset="0"/>
                <a:ea typeface="微软雅黑" panose="020B0503020204020204" pitchFamily="34" charset="-122"/>
                <a:cs typeface="+mn-ea"/>
                <a:sym typeface="Segoe UI" panose="020B0502040204020203" pitchFamily="34" charset="0"/>
              </a:rPr>
              <a:t>Chen </a:t>
            </a:r>
            <a:r>
              <a:rPr lang="en-US" altLang="zh-CN" sz="2200" dirty="0" err="1">
                <a:solidFill>
                  <a:schemeClr val="tx2"/>
                </a:solidFill>
                <a:latin typeface="Segoe UI" panose="020B0502040204020203" pitchFamily="34" charset="0"/>
                <a:ea typeface="微软雅黑" panose="020B0503020204020204" pitchFamily="34" charset="-122"/>
                <a:cs typeface="+mn-ea"/>
                <a:sym typeface="Segoe UI" panose="020B0502040204020203" pitchFamily="34" charset="0"/>
              </a:rPr>
              <a:t>Liguo</a:t>
            </a:r>
            <a:r>
              <a:rPr lang="en-US" altLang="zh-CN" sz="2200" dirty="0">
                <a:solidFill>
                  <a:schemeClr val="tx2"/>
                </a:solidFill>
                <a:latin typeface="Segoe UI" panose="020B0502040204020203" pitchFamily="34" charset="0"/>
                <a:ea typeface="微软雅黑" panose="020B0503020204020204" pitchFamily="34" charset="-122"/>
                <a:cs typeface="+mn-ea"/>
                <a:sym typeface="Segoe UI" panose="020B0502040204020203" pitchFamily="34" charset="0"/>
              </a:rPr>
              <a:t>   Shao </a:t>
            </a:r>
            <a:r>
              <a:rPr lang="en-US" altLang="zh-CN" sz="2200" dirty="0" err="1">
                <a:solidFill>
                  <a:schemeClr val="tx2"/>
                </a:solidFill>
                <a:latin typeface="Segoe UI" panose="020B0502040204020203" pitchFamily="34" charset="0"/>
                <a:ea typeface="微软雅黑" panose="020B0503020204020204" pitchFamily="34" charset="-122"/>
                <a:cs typeface="+mn-ea"/>
                <a:sym typeface="Segoe UI" panose="020B0502040204020203" pitchFamily="34" charset="0"/>
              </a:rPr>
              <a:t>Yanjun</a:t>
            </a:r>
            <a:r>
              <a:rPr lang="en-US" altLang="zh-CN" sz="2200" dirty="0">
                <a:solidFill>
                  <a:schemeClr val="tx2"/>
                </a:solidFill>
                <a:latin typeface="Segoe UI" panose="020B0502040204020203" pitchFamily="34" charset="0"/>
                <a:ea typeface="微软雅黑" panose="020B0503020204020204" pitchFamily="34" charset="-122"/>
                <a:cs typeface="+mn-ea"/>
                <a:sym typeface="Segoe UI" panose="020B0502040204020203" pitchFamily="34" charset="0"/>
              </a:rPr>
              <a:t>   Shao Yi</a:t>
            </a:r>
            <a:endParaRPr lang="zh-CN" altLang="en-US" sz="2200" dirty="0">
              <a:solidFill>
                <a:schemeClr val="tx2"/>
              </a:solidFill>
              <a:latin typeface="Segoe UI" panose="020B0502040204020203" pitchFamily="34" charset="0"/>
              <a:ea typeface="微软雅黑" panose="020B0503020204020204" pitchFamily="34" charset="-122"/>
              <a:cs typeface="+mn-ea"/>
              <a:sym typeface="Segoe UI" panose="020B0502040204020203"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2A033E0-C3DD-4F7C-8C9E-FEAC76108B9B}"/>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7184572" y="1992532"/>
            <a:ext cx="5138056" cy="2872935"/>
          </a:xfrm>
          <a:prstGeom prst="rect">
            <a:avLst/>
          </a:prstGeom>
        </p:spPr>
      </p:pic>
      <p:sp>
        <p:nvSpPr>
          <p:cNvPr id="6" name="Rectangle 5">
            <a:extLst>
              <a:ext uri="{FF2B5EF4-FFF2-40B4-BE49-F238E27FC236}">
                <a16:creationId xmlns:a16="http://schemas.microsoft.com/office/drawing/2014/main" id="{0855E598-B96D-4426-A1BF-44A21A4DCACC}"/>
              </a:ext>
            </a:extLst>
          </p:cNvPr>
          <p:cNvSpPr/>
          <p:nvPr/>
        </p:nvSpPr>
        <p:spPr>
          <a:xfrm>
            <a:off x="0" y="0"/>
            <a:ext cx="12192000" cy="1614488"/>
          </a:xfrm>
          <a:prstGeom prst="rect">
            <a:avLst/>
          </a:prstGeom>
          <a:solidFill>
            <a:srgbClr val="404040"/>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dirty="0"/>
          </a:p>
        </p:txBody>
      </p:sp>
      <p:sp>
        <p:nvSpPr>
          <p:cNvPr id="2" name="Title 1">
            <a:extLst>
              <a:ext uri="{FF2B5EF4-FFF2-40B4-BE49-F238E27FC236}">
                <a16:creationId xmlns:a16="http://schemas.microsoft.com/office/drawing/2014/main" id="{5D7C27BE-05F8-4212-8EA1-77459F8878F8}"/>
              </a:ext>
            </a:extLst>
          </p:cNvPr>
          <p:cNvSpPr>
            <a:spLocks noGrp="1"/>
          </p:cNvSpPr>
          <p:nvPr>
            <p:ph type="title"/>
          </p:nvPr>
        </p:nvSpPr>
        <p:spPr>
          <a:xfrm>
            <a:off x="838200" y="144462"/>
            <a:ext cx="10515600" cy="1325563"/>
          </a:xfrm>
        </p:spPr>
        <p:txBody>
          <a:bodyPr/>
          <a:lstStyle/>
          <a:p>
            <a:r>
              <a:rPr lang="en-US" altLang="zh-CN" dirty="0">
                <a:solidFill>
                  <a:schemeClr val="accent4">
                    <a:lumMod val="40000"/>
                    <a:lumOff val="60000"/>
                  </a:schemeClr>
                </a:solidFill>
              </a:rPr>
              <a:t>Louvain Algorithm</a:t>
            </a:r>
            <a:endParaRPr lang="zh-CN" altLang="en-US" dirty="0">
              <a:solidFill>
                <a:schemeClr val="accent4">
                  <a:lumMod val="40000"/>
                  <a:lumOff val="60000"/>
                </a:schemeClr>
              </a:solidFill>
            </a:endParaRPr>
          </a:p>
        </p:txBody>
      </p:sp>
      <p:sp>
        <p:nvSpPr>
          <p:cNvPr id="3" name="Content Placeholder 2">
            <a:extLst>
              <a:ext uri="{FF2B5EF4-FFF2-40B4-BE49-F238E27FC236}">
                <a16:creationId xmlns:a16="http://schemas.microsoft.com/office/drawing/2014/main" id="{BD8C42F7-7881-469C-863E-2DAE799AE850}"/>
              </a:ext>
            </a:extLst>
          </p:cNvPr>
          <p:cNvSpPr>
            <a:spLocks noGrp="1"/>
          </p:cNvSpPr>
          <p:nvPr>
            <p:ph idx="1"/>
          </p:nvPr>
        </p:nvSpPr>
        <p:spPr>
          <a:xfrm>
            <a:off x="415215" y="1822580"/>
            <a:ext cx="8430205" cy="4733729"/>
          </a:xfrm>
        </p:spPr>
        <p:txBody>
          <a:bodyPr>
            <a:normAutofit fontScale="85000" lnSpcReduction="20000"/>
          </a:bodyPr>
          <a:lstStyle/>
          <a:p>
            <a:pPr marL="0" indent="0">
              <a:buNone/>
            </a:pPr>
            <a:r>
              <a:rPr lang="en-US" altLang="zh-CN" dirty="0">
                <a:solidFill>
                  <a:srgbClr val="000000"/>
                </a:solidFill>
                <a:latin typeface="等线" panose="02010600030101010101" pitchFamily="2" charset="-122"/>
              </a:rPr>
              <a:t>Louvain algorithm </a:t>
            </a:r>
            <a:r>
              <a:rPr lang="en-US" altLang="zh-CN" b="1" dirty="0">
                <a:solidFill>
                  <a:srgbClr val="000000"/>
                </a:solidFill>
                <a:latin typeface="等线" panose="02010600030101010101" pitchFamily="2" charset="-122"/>
              </a:rPr>
              <a:t>greedily</a:t>
            </a:r>
            <a:r>
              <a:rPr lang="en-US" altLang="zh-CN" dirty="0">
                <a:solidFill>
                  <a:srgbClr val="000000"/>
                </a:solidFill>
                <a:latin typeface="等线" panose="02010600030101010101" pitchFamily="2" charset="-122"/>
              </a:rPr>
              <a:t> </a:t>
            </a:r>
            <a:r>
              <a:rPr lang="en-US" altLang="zh-CN" b="1" dirty="0">
                <a:solidFill>
                  <a:srgbClr val="000000"/>
                </a:solidFill>
                <a:latin typeface="等线" panose="02010600030101010101" pitchFamily="2" charset="-122"/>
              </a:rPr>
              <a:t>maximizes</a:t>
            </a:r>
            <a:r>
              <a:rPr lang="en-US" altLang="zh-CN" dirty="0">
                <a:solidFill>
                  <a:srgbClr val="000000"/>
                </a:solidFill>
                <a:latin typeface="等线" panose="02010600030101010101" pitchFamily="2" charset="-122"/>
              </a:rPr>
              <a:t> modularity</a:t>
            </a:r>
          </a:p>
          <a:p>
            <a:pPr marL="0" indent="0">
              <a:buNone/>
            </a:pPr>
            <a:r>
              <a:rPr lang="en-US" altLang="zh-CN" dirty="0">
                <a:solidFill>
                  <a:srgbClr val="000000"/>
                </a:solidFill>
                <a:latin typeface="等线" panose="02010600030101010101" pitchFamily="2" charset="-122"/>
              </a:rPr>
              <a:t>Each </a:t>
            </a:r>
            <a:r>
              <a:rPr lang="en-US" altLang="zh-CN" b="1" dirty="0">
                <a:solidFill>
                  <a:srgbClr val="000000"/>
                </a:solidFill>
                <a:latin typeface="等线" panose="02010600030101010101" pitchFamily="2" charset="-122"/>
              </a:rPr>
              <a:t>pass</a:t>
            </a:r>
            <a:r>
              <a:rPr lang="en-US" altLang="zh-CN" dirty="0">
                <a:solidFill>
                  <a:srgbClr val="000000"/>
                </a:solidFill>
                <a:latin typeface="等线" panose="02010600030101010101" pitchFamily="2" charset="-122"/>
              </a:rPr>
              <a:t> is made of 2 phases:</a:t>
            </a:r>
          </a:p>
          <a:p>
            <a:pPr lvl="1"/>
            <a:endParaRPr lang="en-US" altLang="zh-CN" sz="2000" b="1" dirty="0">
              <a:solidFill>
                <a:srgbClr val="000000"/>
              </a:solidFill>
              <a:latin typeface="等线" panose="02010600030101010101" pitchFamily="2" charset="-122"/>
            </a:endParaRPr>
          </a:p>
          <a:p>
            <a:pPr lvl="1"/>
            <a:r>
              <a:rPr lang="en-US" altLang="zh-CN" sz="2000" b="1" dirty="0">
                <a:solidFill>
                  <a:srgbClr val="000000"/>
                </a:solidFill>
                <a:latin typeface="等线" panose="02010600030101010101" pitchFamily="2" charset="-122"/>
              </a:rPr>
              <a:t>Phase 1: </a:t>
            </a:r>
            <a:r>
              <a:rPr lang="en-US" altLang="zh-CN" sz="2000" dirty="0">
                <a:solidFill>
                  <a:srgbClr val="000000"/>
                </a:solidFill>
                <a:latin typeface="等线" panose="02010600030101010101" pitchFamily="2" charset="-122"/>
              </a:rPr>
              <a:t>Modularity is optimized by allowing only local changes to node-communities membership</a:t>
            </a:r>
          </a:p>
          <a:p>
            <a:pPr marL="457200" lvl="1" indent="0">
              <a:buNone/>
            </a:pPr>
            <a:r>
              <a:rPr lang="en-US" altLang="zh-CN" sz="2000" dirty="0">
                <a:solidFill>
                  <a:srgbClr val="000000"/>
                </a:solidFill>
                <a:latin typeface="等线" panose="02010600030101010101" pitchFamily="2" charset="-122"/>
              </a:rPr>
              <a:t>	</a:t>
            </a:r>
          </a:p>
          <a:p>
            <a:pPr marL="457200" lvl="1" indent="0" algn="ctr">
              <a:buNone/>
            </a:pPr>
            <a:r>
              <a:rPr lang="el-GR" altLang="zh-CN" sz="1800" b="0" i="0" u="none" strike="noStrike" baseline="0" dirty="0">
                <a:latin typeface="CambriaMath"/>
              </a:rPr>
              <a:t>Δ</a:t>
            </a:r>
            <a:r>
              <a:rPr lang="zh-CN" altLang="el-GR" sz="1800" b="0" i="0" u="none" strike="noStrike" baseline="0" dirty="0">
                <a:latin typeface="CambriaMath"/>
              </a:rPr>
              <a:t>𝑄</a:t>
            </a:r>
            <a:r>
              <a:rPr lang="el-GR" altLang="zh-CN" sz="1800" b="0" i="0" u="none" strike="noStrike" baseline="0" dirty="0">
                <a:latin typeface="CambriaMath"/>
              </a:rPr>
              <a:t>(</a:t>
            </a:r>
            <a:r>
              <a:rPr lang="zh-CN" altLang="el-GR" sz="1800" b="0" i="0" u="none" strike="noStrike" baseline="0" dirty="0">
                <a:latin typeface="CambriaMath"/>
              </a:rPr>
              <a:t>𝐷 → 𝑖 → 𝐶</a:t>
            </a:r>
            <a:r>
              <a:rPr lang="el-GR" altLang="zh-CN" sz="1800" b="0" i="0" u="none" strike="noStrike" baseline="0" dirty="0">
                <a:latin typeface="CambriaMath"/>
              </a:rPr>
              <a:t>) = Δ</a:t>
            </a:r>
            <a:r>
              <a:rPr lang="zh-CN" altLang="el-GR" sz="1800" b="0" i="0" u="none" strike="noStrike" baseline="0" dirty="0">
                <a:latin typeface="CambriaMath"/>
              </a:rPr>
              <a:t>𝑄</a:t>
            </a:r>
            <a:r>
              <a:rPr lang="en-US" altLang="zh-CN" sz="1800" b="0" i="0" u="none" strike="noStrike" baseline="0" dirty="0">
                <a:latin typeface="CambriaMath"/>
              </a:rPr>
              <a:t>(</a:t>
            </a:r>
            <a:r>
              <a:rPr lang="zh-CN" altLang="el-GR" sz="1800" b="0" i="0" u="none" strike="noStrike" baseline="0" dirty="0">
                <a:latin typeface="CambriaMath"/>
              </a:rPr>
              <a:t>𝐷 → 𝑖</a:t>
            </a:r>
            <a:r>
              <a:rPr lang="en-US" altLang="zh-CN" sz="1800" b="0" i="0" u="none" strike="noStrike" baseline="0" dirty="0">
                <a:latin typeface="CambriaMath"/>
              </a:rPr>
              <a:t>)</a:t>
            </a:r>
            <a:r>
              <a:rPr lang="zh-CN" altLang="el-GR" sz="1800" b="0" i="0" u="none" strike="noStrike" baseline="0" dirty="0">
                <a:latin typeface="CambriaMath"/>
              </a:rPr>
              <a:t> </a:t>
            </a:r>
            <a:r>
              <a:rPr lang="el-GR" altLang="zh-CN" sz="1800" b="0" i="0" u="none" strike="noStrike" baseline="0" dirty="0">
                <a:latin typeface="CambriaMath"/>
              </a:rPr>
              <a:t>+ Δ</a:t>
            </a:r>
            <a:r>
              <a:rPr lang="zh-CN" altLang="el-GR" sz="1800" b="0" i="0" u="none" strike="noStrike" baseline="0" dirty="0">
                <a:latin typeface="CambriaMath"/>
              </a:rPr>
              <a:t>𝑄</a:t>
            </a:r>
            <a:r>
              <a:rPr lang="en-US" altLang="zh-CN" sz="1800" b="0" i="0" u="none" strike="noStrike" baseline="0" dirty="0">
                <a:latin typeface="CambriaMath"/>
              </a:rPr>
              <a:t>(</a:t>
            </a:r>
            <a:r>
              <a:rPr lang="zh-CN" altLang="el-GR" sz="1800" b="0" i="0" u="none" strike="noStrike" baseline="0" dirty="0">
                <a:latin typeface="CambriaMath"/>
              </a:rPr>
              <a:t>𝑖 → </a:t>
            </a:r>
            <a:r>
              <a:rPr lang="en-US" altLang="zh-CN" sz="1800" b="0" i="0" u="none" strike="noStrike" baseline="0" dirty="0">
                <a:latin typeface="CambriaMath"/>
              </a:rPr>
              <a:t>C)</a:t>
            </a:r>
          </a:p>
          <a:p>
            <a:pPr marL="457200" lvl="1" indent="0" algn="ctr">
              <a:buNone/>
            </a:pPr>
            <a:endParaRPr lang="en-US" altLang="zh-CN" sz="1800" b="0" i="0" u="none" strike="noStrike" baseline="0" dirty="0">
              <a:latin typeface="CambriaMath"/>
            </a:endParaRPr>
          </a:p>
          <a:p>
            <a:pPr marL="457200" lvl="1" indent="0" algn="ctr">
              <a:buNone/>
            </a:pPr>
            <a:r>
              <a:rPr lang="zh-CN" altLang="en-US" sz="1800" b="0" i="0" u="none" strike="noStrike" baseline="0" dirty="0">
                <a:latin typeface="CambriaMath"/>
              </a:rPr>
              <a:t>𝐶</a:t>
            </a:r>
            <a:r>
              <a:rPr lang="en-US" altLang="zh-CN" sz="1800" b="0" i="0" u="none" strike="noStrike" baseline="0" dirty="0">
                <a:latin typeface="CambriaMath"/>
              </a:rPr>
              <a:t> = argmax(</a:t>
            </a:r>
            <a:r>
              <a:rPr lang="el-GR" altLang="zh-CN" sz="1800" b="0" i="0" u="none" strike="noStrike" baseline="0" dirty="0">
                <a:latin typeface="CambriaMath"/>
              </a:rPr>
              <a:t>Δ</a:t>
            </a:r>
            <a:r>
              <a:rPr lang="zh-CN" altLang="el-GR" sz="1800" b="0" i="0" u="none" strike="noStrike" baseline="0" dirty="0">
                <a:latin typeface="CambriaMath"/>
              </a:rPr>
              <a:t>𝑄</a:t>
            </a:r>
            <a:r>
              <a:rPr lang="en-US" altLang="zh-CN" sz="1800" b="0" i="0" u="none" strike="noStrike" baseline="0" dirty="0">
                <a:latin typeface="CambriaMath"/>
              </a:rPr>
              <a:t>(D</a:t>
            </a:r>
            <a:r>
              <a:rPr lang="zh-CN" altLang="el-GR" sz="1800" b="0" i="0" u="none" strike="noStrike" baseline="0" dirty="0">
                <a:latin typeface="CambriaMath"/>
              </a:rPr>
              <a:t> → 𝑖 → 𝐶</a:t>
            </a:r>
            <a:r>
              <a:rPr lang="en-US" altLang="zh-CN" sz="1800" b="0" i="0" u="none" strike="noStrike" baseline="0" dirty="0">
                <a:latin typeface="CambriaMath"/>
              </a:rPr>
              <a:t>))</a:t>
            </a:r>
          </a:p>
          <a:p>
            <a:pPr marL="457200" lvl="1" indent="0" algn="ctr">
              <a:buNone/>
            </a:pPr>
            <a:endParaRPr lang="en-US" altLang="zh-CN" sz="1800" b="0" i="0" u="none" strike="noStrike" baseline="0" dirty="0">
              <a:latin typeface="CambriaMath"/>
            </a:endParaRPr>
          </a:p>
          <a:p>
            <a:pPr marL="457200" lvl="1" indent="0" algn="ctr">
              <a:buNone/>
            </a:pPr>
            <a:r>
              <a:rPr lang="en-US" altLang="zh-CN" sz="1800" b="0" i="0" u="none" strike="noStrike" baseline="0" dirty="0">
                <a:latin typeface="CambriaMath"/>
              </a:rPr>
              <a:t>D</a:t>
            </a:r>
            <a:r>
              <a:rPr lang="zh-CN" altLang="en-US" sz="1800" b="0" i="0" u="none" strike="noStrike" baseline="0" dirty="0">
                <a:latin typeface="CambriaMath"/>
              </a:rPr>
              <a:t> ← </a:t>
            </a:r>
            <a:r>
              <a:rPr lang="en-US" altLang="zh-CN" sz="1800" b="0" i="0" u="none" strike="noStrike" baseline="0" dirty="0">
                <a:latin typeface="CambriaMath"/>
              </a:rPr>
              <a:t>D</a:t>
            </a:r>
            <a:r>
              <a:rPr lang="zh-CN" altLang="en-US" sz="1800" b="0" i="0" u="none" strike="noStrike" baseline="0" dirty="0">
                <a:latin typeface="CambriaMath"/>
              </a:rPr>
              <a:t> − </a:t>
            </a:r>
            <a:r>
              <a:rPr lang="en-US" altLang="zh-CN" sz="1800" b="0" i="0" u="none" strike="noStrike" baseline="0" dirty="0">
                <a:latin typeface="CambriaMath"/>
              </a:rPr>
              <a:t>{</a:t>
            </a:r>
            <a:r>
              <a:rPr lang="zh-CN" altLang="en-US" sz="1800" b="0" i="0" u="none" strike="noStrike" baseline="0" dirty="0">
                <a:latin typeface="CambriaMath"/>
              </a:rPr>
              <a:t>𝑖</a:t>
            </a:r>
            <a:r>
              <a:rPr lang="en-US" altLang="zh-CN" sz="1800" b="0" i="0" u="none" strike="noStrike" baseline="0" dirty="0">
                <a:latin typeface="CambriaMath"/>
              </a:rPr>
              <a:t>}</a:t>
            </a:r>
          </a:p>
          <a:p>
            <a:pPr marL="457200" lvl="1" indent="0" algn="ctr">
              <a:buNone/>
            </a:pPr>
            <a:r>
              <a:rPr lang="zh-CN" altLang="en-US" sz="1800" b="0" i="0" u="none" strike="noStrike" baseline="0" dirty="0">
                <a:latin typeface="CambriaMath"/>
              </a:rPr>
              <a:t>𝐶</a:t>
            </a:r>
            <a:r>
              <a:rPr lang="en-US" altLang="zh-CN" sz="1800" b="0" i="0" u="none" strike="noStrike" baseline="0" dirty="0">
                <a:latin typeface="CambriaMath"/>
              </a:rPr>
              <a:t> ← </a:t>
            </a:r>
            <a:r>
              <a:rPr lang="zh-CN" altLang="en-US" sz="1800" b="0" i="0" u="none" strike="noStrike" baseline="0" dirty="0">
                <a:latin typeface="CambriaMath"/>
              </a:rPr>
              <a:t>𝐶</a:t>
            </a:r>
            <a:r>
              <a:rPr lang="en-US" altLang="zh-CN" sz="1800" b="0" i="0" u="none" strike="noStrike" baseline="0" dirty="0">
                <a:latin typeface="CambriaMath"/>
              </a:rPr>
              <a:t> + {</a:t>
            </a:r>
            <a:r>
              <a:rPr lang="zh-CN" altLang="en-US" sz="1800" b="0" i="0" u="none" strike="noStrike" baseline="0" dirty="0">
                <a:latin typeface="CambriaMath"/>
              </a:rPr>
              <a:t>𝑖</a:t>
            </a:r>
            <a:r>
              <a:rPr lang="en-US" altLang="zh-CN" sz="1800" b="0" i="0" u="none" strike="noStrike" baseline="0" dirty="0">
                <a:latin typeface="CambriaMath"/>
              </a:rPr>
              <a:t>}</a:t>
            </a:r>
          </a:p>
          <a:p>
            <a:pPr marL="457200" lvl="1" indent="0" algn="ctr">
              <a:buNone/>
            </a:pPr>
            <a:endParaRPr lang="en-US" altLang="zh-CN" sz="1600" dirty="0">
              <a:solidFill>
                <a:srgbClr val="000000"/>
              </a:solidFill>
              <a:latin typeface="等线" panose="02010600030101010101" pitchFamily="2" charset="-122"/>
            </a:endParaRPr>
          </a:p>
          <a:p>
            <a:pPr lvl="1"/>
            <a:r>
              <a:rPr lang="en-US" altLang="zh-CN" sz="2000" b="1" dirty="0">
                <a:solidFill>
                  <a:srgbClr val="000000"/>
                </a:solidFill>
                <a:latin typeface="等线" panose="02010600030101010101" pitchFamily="2" charset="-122"/>
              </a:rPr>
              <a:t>Phase 2: </a:t>
            </a:r>
            <a:r>
              <a:rPr lang="en-US" altLang="zh-CN" sz="2000" dirty="0">
                <a:solidFill>
                  <a:srgbClr val="000000"/>
                </a:solidFill>
                <a:latin typeface="等线" panose="02010600030101010101" pitchFamily="2" charset="-122"/>
              </a:rPr>
              <a:t>The identified communities are aggregated into super-nodes to build a new network</a:t>
            </a:r>
          </a:p>
          <a:p>
            <a:pPr lvl="1"/>
            <a:endParaRPr lang="en-US" altLang="zh-CN" sz="2000" dirty="0">
              <a:solidFill>
                <a:srgbClr val="000000"/>
              </a:solidFill>
              <a:latin typeface="等线" panose="02010600030101010101" pitchFamily="2" charset="-122"/>
            </a:endParaRPr>
          </a:p>
          <a:p>
            <a:pPr lvl="2"/>
            <a:r>
              <a:rPr lang="en-US" altLang="zh-CN" sz="1600" dirty="0">
                <a:solidFill>
                  <a:srgbClr val="000000"/>
                </a:solidFill>
                <a:latin typeface="等线" panose="02010600030101010101" pitchFamily="2" charset="-122"/>
              </a:rPr>
              <a:t>Super nodes are constructed by merging nodes in the same community.</a:t>
            </a:r>
          </a:p>
          <a:p>
            <a:pPr lvl="2"/>
            <a:endParaRPr lang="en-US" altLang="zh-CN" sz="1600" dirty="0">
              <a:solidFill>
                <a:srgbClr val="000000"/>
              </a:solidFill>
              <a:latin typeface="等线" panose="02010600030101010101" pitchFamily="2" charset="-122"/>
            </a:endParaRPr>
          </a:p>
          <a:p>
            <a:pPr lvl="1"/>
            <a:r>
              <a:rPr lang="en-US" altLang="zh-CN" sz="2000" dirty="0" err="1">
                <a:solidFill>
                  <a:srgbClr val="000000"/>
                </a:solidFill>
                <a:latin typeface="等线" panose="02010600030101010101" pitchFamily="2" charset="-122"/>
              </a:rPr>
              <a:t>Goto</a:t>
            </a:r>
            <a:r>
              <a:rPr lang="en-US" altLang="zh-CN" sz="2000" dirty="0">
                <a:solidFill>
                  <a:srgbClr val="000000"/>
                </a:solidFill>
                <a:latin typeface="等线" panose="02010600030101010101" pitchFamily="2" charset="-122"/>
              </a:rPr>
              <a:t> </a:t>
            </a:r>
            <a:r>
              <a:rPr lang="en-US" altLang="zh-CN" sz="2000" b="1" dirty="0">
                <a:solidFill>
                  <a:srgbClr val="000000"/>
                </a:solidFill>
                <a:latin typeface="等线" panose="02010600030101010101" pitchFamily="2" charset="-122"/>
              </a:rPr>
              <a:t>Phase 1</a:t>
            </a:r>
            <a:endParaRPr lang="en-US" altLang="zh-CN" sz="2000" b="1" dirty="0"/>
          </a:p>
        </p:txBody>
      </p:sp>
    </p:spTree>
    <p:extLst>
      <p:ext uri="{BB962C8B-B14F-4D97-AF65-F5344CB8AC3E}">
        <p14:creationId xmlns:p14="http://schemas.microsoft.com/office/powerpoint/2010/main" val="11498846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F11649-00B9-493F-97B2-81C2104AD5D7}"/>
              </a:ext>
            </a:extLst>
          </p:cNvPr>
          <p:cNvSpPr>
            <a:spLocks noGrp="1"/>
          </p:cNvSpPr>
          <p:nvPr>
            <p:ph type="ctrTitle"/>
          </p:nvPr>
        </p:nvSpPr>
        <p:spPr>
          <a:xfrm>
            <a:off x="714756" y="4498848"/>
            <a:ext cx="10762488" cy="1207008"/>
          </a:xfrm>
        </p:spPr>
        <p:txBody>
          <a:bodyPr>
            <a:normAutofit/>
          </a:bodyPr>
          <a:lstStyle/>
          <a:p>
            <a:r>
              <a:rPr lang="en-US" altLang="zh-CN" dirty="0">
                <a:solidFill>
                  <a:schemeClr val="accent4">
                    <a:lumMod val="40000"/>
                    <a:lumOff val="60000"/>
                  </a:schemeClr>
                </a:solidFill>
              </a:rPr>
              <a:t>Louvain Algorithm</a:t>
            </a:r>
            <a:endParaRPr lang="zh-CN" altLang="en-US" dirty="0">
              <a:solidFill>
                <a:schemeClr val="accent4">
                  <a:lumMod val="40000"/>
                  <a:lumOff val="60000"/>
                </a:schemeClr>
              </a:solidFill>
            </a:endParaRPr>
          </a:p>
        </p:txBody>
      </p:sp>
      <p:sp>
        <p:nvSpPr>
          <p:cNvPr id="3" name="Subtitle 2">
            <a:extLst>
              <a:ext uri="{FF2B5EF4-FFF2-40B4-BE49-F238E27FC236}">
                <a16:creationId xmlns:a16="http://schemas.microsoft.com/office/drawing/2014/main" id="{5B339C49-8F49-4982-8C20-BA2B8258D540}"/>
              </a:ext>
            </a:extLst>
          </p:cNvPr>
          <p:cNvSpPr>
            <a:spLocks noGrp="1"/>
          </p:cNvSpPr>
          <p:nvPr>
            <p:ph type="subTitle" idx="1"/>
          </p:nvPr>
        </p:nvSpPr>
        <p:spPr>
          <a:xfrm>
            <a:off x="1382268" y="5669280"/>
            <a:ext cx="9427464" cy="722376"/>
          </a:xfrm>
        </p:spPr>
        <p:txBody>
          <a:bodyPr>
            <a:normAutofit/>
          </a:bodyPr>
          <a:lstStyle/>
          <a:p>
            <a:r>
              <a:rPr lang="en-US" altLang="zh-CN" dirty="0"/>
              <a:t>On Ego-Facebook</a:t>
            </a:r>
            <a:endParaRPr lang="zh-CN" altLang="en-US" dirty="0"/>
          </a:p>
        </p:txBody>
      </p:sp>
      <p:pic>
        <p:nvPicPr>
          <p:cNvPr id="5" name="Picture 4" descr="A picture containing text, plant, day&#10;&#10;Description automatically generated">
            <a:extLst>
              <a:ext uri="{FF2B5EF4-FFF2-40B4-BE49-F238E27FC236}">
                <a16:creationId xmlns:a16="http://schemas.microsoft.com/office/drawing/2014/main" id="{17C303D0-B5A0-43A7-9F16-B2622AA13C31}"/>
              </a:ext>
            </a:extLst>
          </p:cNvPr>
          <p:cNvPicPr>
            <a:picLocks noChangeAspect="1"/>
          </p:cNvPicPr>
          <p:nvPr/>
        </p:nvPicPr>
        <p:blipFill rotWithShape="1">
          <a:blip r:embed="rId2">
            <a:extLst>
              <a:ext uri="{28A0092B-C50C-407E-A947-70E740481C1C}">
                <a14:useLocalDpi xmlns:a14="http://schemas.microsoft.com/office/drawing/2010/main" val="0"/>
              </a:ext>
            </a:extLst>
          </a:blip>
          <a:srcRect t="30179" b="11916"/>
          <a:stretch/>
        </p:blipFill>
        <p:spPr>
          <a:xfrm>
            <a:off x="609600" y="320749"/>
            <a:ext cx="5212080" cy="3856948"/>
          </a:xfrm>
          <a:prstGeom prst="rect">
            <a:avLst/>
          </a:prstGeom>
        </p:spPr>
      </p:pic>
      <p:cxnSp>
        <p:nvCxnSpPr>
          <p:cNvPr id="27" name="Straight Connector 26">
            <a:extLst>
              <a:ext uri="{FF2B5EF4-FFF2-40B4-BE49-F238E27FC236}">
                <a16:creationId xmlns:a16="http://schemas.microsoft.com/office/drawing/2014/main" id="{B6375111-306C-49EA-9DD1-79A2ED78FA3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1251845"/>
            <a:ext cx="0" cy="21209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7" name="Picture 6" descr="Diagram&#10;&#10;Description automatically generated with low confidence">
            <a:extLst>
              <a:ext uri="{FF2B5EF4-FFF2-40B4-BE49-F238E27FC236}">
                <a16:creationId xmlns:a16="http://schemas.microsoft.com/office/drawing/2014/main" id="{BC83A0DC-B080-4BE2-B171-51E90099A610}"/>
              </a:ext>
            </a:extLst>
          </p:cNvPr>
          <p:cNvPicPr>
            <a:picLocks noChangeAspect="1"/>
          </p:cNvPicPr>
          <p:nvPr/>
        </p:nvPicPr>
        <p:blipFill rotWithShape="1">
          <a:blip r:embed="rId3">
            <a:extLst>
              <a:ext uri="{28A0092B-C50C-407E-A947-70E740481C1C}">
                <a14:useLocalDpi xmlns:a14="http://schemas.microsoft.com/office/drawing/2010/main" val="0"/>
              </a:ext>
            </a:extLst>
          </a:blip>
          <a:srcRect r="692"/>
          <a:stretch/>
        </p:blipFill>
        <p:spPr>
          <a:xfrm>
            <a:off x="6370320" y="320109"/>
            <a:ext cx="5212080" cy="3857568"/>
          </a:xfrm>
          <a:prstGeom prst="rect">
            <a:avLst/>
          </a:prstGeom>
        </p:spPr>
      </p:pic>
    </p:spTree>
    <p:extLst>
      <p:ext uri="{BB962C8B-B14F-4D97-AF65-F5344CB8AC3E}">
        <p14:creationId xmlns:p14="http://schemas.microsoft.com/office/powerpoint/2010/main" val="1206888"/>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67242" y="3353384"/>
            <a:ext cx="5014514" cy="923330"/>
          </a:xfrm>
          <a:prstGeom prst="rect">
            <a:avLst/>
          </a:prstGeom>
          <a:noFill/>
        </p:spPr>
        <p:txBody>
          <a:bodyPr wrap="square" rtlCol="0">
            <a:spAutoFit/>
          </a:bodyPr>
          <a:lstStyle/>
          <a:p>
            <a:r>
              <a:rPr lang="en-US" altLang="zh-CN" sz="5400" b="1" dirty="0">
                <a:solidFill>
                  <a:schemeClr val="tx2"/>
                </a:solidFill>
                <a:latin typeface="Segoe UI" panose="020B0502040204020203" pitchFamily="34" charset="0"/>
                <a:ea typeface="微软雅黑" panose="020B0503020204020204" pitchFamily="34" charset="-122"/>
                <a:cs typeface="+mn-ea"/>
                <a:sym typeface="Segoe UI" panose="020B0502040204020203" pitchFamily="34" charset="0"/>
              </a:rPr>
              <a:t>Graph Analysis</a:t>
            </a:r>
          </a:p>
        </p:txBody>
      </p:sp>
      <p:sp>
        <p:nvSpPr>
          <p:cNvPr id="6" name="TextBox 5"/>
          <p:cNvSpPr txBox="1"/>
          <p:nvPr/>
        </p:nvSpPr>
        <p:spPr>
          <a:xfrm>
            <a:off x="1539577" y="2214611"/>
            <a:ext cx="3413050" cy="1138773"/>
          </a:xfrm>
          <a:prstGeom prst="rect">
            <a:avLst/>
          </a:prstGeom>
          <a:noFill/>
        </p:spPr>
        <p:txBody>
          <a:bodyPr wrap="none" rtlCol="0">
            <a:spAutoFit/>
          </a:bodyPr>
          <a:lstStyle/>
          <a:p>
            <a:pPr algn="r"/>
            <a:r>
              <a:rPr lang="en-US" sz="6800" b="1" dirty="0">
                <a:solidFill>
                  <a:schemeClr val="tx2"/>
                </a:solidFill>
                <a:latin typeface="Segoe UI" panose="020B0502040204020203" pitchFamily="34" charset="0"/>
                <a:ea typeface="微软雅黑" panose="020B0503020204020204" pitchFamily="34" charset="-122"/>
                <a:cs typeface="+mn-ea"/>
                <a:sym typeface="Segoe UI" panose="020B0502040204020203" pitchFamily="34" charset="0"/>
              </a:rPr>
              <a:t>PART III</a:t>
            </a:r>
          </a:p>
        </p:txBody>
      </p:sp>
      <p:pic>
        <p:nvPicPr>
          <p:cNvPr id="66" name="Picture 3">
            <a:extLst>
              <a:ext uri="{FF2B5EF4-FFF2-40B4-BE49-F238E27FC236}">
                <a16:creationId xmlns:a16="http://schemas.microsoft.com/office/drawing/2014/main" id="{7E9BF8CD-DA10-436F-9C1E-41A1A06A96BC}"/>
              </a:ext>
            </a:extLst>
          </p:cNvPr>
          <p:cNvPicPr>
            <a:picLocks noGrp="1" noChangeAspect="1"/>
          </p:cNvPicPr>
          <p:nvPr>
            <p:ph type="pic" sz="quarter" idx="14"/>
          </p:nvPr>
        </p:nvPicPr>
        <p:blipFill>
          <a:blip r:embed="rId2">
            <a:extLst>
              <a:ext uri="{28A0092B-C50C-407E-A947-70E740481C1C}">
                <a14:useLocalDpi xmlns:a14="http://schemas.microsoft.com/office/drawing/2010/main" val="0"/>
              </a:ext>
            </a:extLst>
          </a:blip>
          <a:srcRect l="17248" r="17248"/>
          <a:stretch>
            <a:fillRect/>
          </a:stretch>
        </p:blipFill>
        <p:spPr bwMode="auto">
          <a:xfrm>
            <a:off x="6254246" y="56356"/>
            <a:ext cx="5546725" cy="67452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14775415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D46D731-35FD-4025-9F14-B30F8C31D1DB}"/>
              </a:ext>
            </a:extLst>
          </p:cNvPr>
          <p:cNvSpPr/>
          <p:nvPr/>
        </p:nvSpPr>
        <p:spPr>
          <a:xfrm>
            <a:off x="0" y="0"/>
            <a:ext cx="12192000" cy="1922106"/>
          </a:xfrm>
          <a:prstGeom prst="rect">
            <a:avLst/>
          </a:prstGeom>
          <a:solidFill>
            <a:srgbClr val="404040"/>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dirty="0"/>
          </a:p>
        </p:txBody>
      </p:sp>
      <p:sp>
        <p:nvSpPr>
          <p:cNvPr id="2" name="Title 1">
            <a:extLst>
              <a:ext uri="{FF2B5EF4-FFF2-40B4-BE49-F238E27FC236}">
                <a16:creationId xmlns:a16="http://schemas.microsoft.com/office/drawing/2014/main" id="{00F123E7-284F-45BB-A6C8-CB7BD89F4DE0}"/>
              </a:ext>
            </a:extLst>
          </p:cNvPr>
          <p:cNvSpPr>
            <a:spLocks noGrp="1"/>
          </p:cNvSpPr>
          <p:nvPr>
            <p:ph type="title"/>
          </p:nvPr>
        </p:nvSpPr>
        <p:spPr>
          <a:xfrm>
            <a:off x="838200" y="365125"/>
            <a:ext cx="10515600" cy="1325563"/>
          </a:xfrm>
        </p:spPr>
        <p:txBody>
          <a:bodyPr>
            <a:normAutofit/>
          </a:bodyPr>
          <a:lstStyle/>
          <a:p>
            <a:r>
              <a:rPr lang="en-US" altLang="zh-CN" sz="4600" dirty="0">
                <a:solidFill>
                  <a:schemeClr val="accent4">
                    <a:lumMod val="40000"/>
                    <a:lumOff val="60000"/>
                  </a:schemeClr>
                </a:solidFill>
              </a:rPr>
              <a:t>Node-level Algorithms</a:t>
            </a:r>
            <a:endParaRPr lang="zh-CN" altLang="en-US" sz="4600" dirty="0">
              <a:solidFill>
                <a:schemeClr val="accent4">
                  <a:lumMod val="40000"/>
                  <a:lumOff val="60000"/>
                </a:schemeClr>
              </a:solidFill>
            </a:endParaRPr>
          </a:p>
        </p:txBody>
      </p:sp>
      <p:sp>
        <p:nvSpPr>
          <p:cNvPr id="3" name="Content Placeholder 2">
            <a:extLst>
              <a:ext uri="{FF2B5EF4-FFF2-40B4-BE49-F238E27FC236}">
                <a16:creationId xmlns:a16="http://schemas.microsoft.com/office/drawing/2014/main" id="{3F420C2E-4523-4503-BD7B-6B36E9D5E7D5}"/>
              </a:ext>
            </a:extLst>
          </p:cNvPr>
          <p:cNvSpPr>
            <a:spLocks noGrp="1"/>
          </p:cNvSpPr>
          <p:nvPr>
            <p:ph idx="1"/>
          </p:nvPr>
        </p:nvSpPr>
        <p:spPr>
          <a:xfrm>
            <a:off x="838200" y="2438400"/>
            <a:ext cx="10515600" cy="3738562"/>
          </a:xfrm>
        </p:spPr>
        <p:txBody>
          <a:bodyPr>
            <a:normAutofit/>
          </a:bodyPr>
          <a:lstStyle/>
          <a:p>
            <a:r>
              <a:rPr lang="en-US" altLang="zh-CN" sz="2600" dirty="0"/>
              <a:t>Node degree</a:t>
            </a:r>
          </a:p>
          <a:p>
            <a:r>
              <a:rPr lang="en-US" altLang="zh-CN" sz="2600" dirty="0"/>
              <a:t>Node centrality</a:t>
            </a:r>
          </a:p>
          <a:p>
            <a:pPr lvl="1"/>
            <a:r>
              <a:rPr lang="en-US" altLang="zh-CN" sz="2600" dirty="0"/>
              <a:t>Eigenvector centrality</a:t>
            </a:r>
          </a:p>
          <a:p>
            <a:pPr lvl="1"/>
            <a:r>
              <a:rPr lang="en-US" altLang="zh-CN" sz="2600" dirty="0"/>
              <a:t>PageRank centrality</a:t>
            </a:r>
          </a:p>
          <a:p>
            <a:pPr lvl="1"/>
            <a:r>
              <a:rPr lang="en-US" altLang="zh-CN" sz="2600" dirty="0"/>
              <a:t>Betweenness centrality</a:t>
            </a:r>
          </a:p>
          <a:p>
            <a:pPr lvl="1"/>
            <a:r>
              <a:rPr lang="en-US" altLang="zh-CN" sz="2600" dirty="0"/>
              <a:t>Closeness centrality</a:t>
            </a:r>
            <a:endParaRPr lang="zh-CN" altLang="en-US" sz="2600" dirty="0"/>
          </a:p>
        </p:txBody>
      </p:sp>
      <p:pic>
        <p:nvPicPr>
          <p:cNvPr id="6" name="Picture 5">
            <a:extLst>
              <a:ext uri="{FF2B5EF4-FFF2-40B4-BE49-F238E27FC236}">
                <a16:creationId xmlns:a16="http://schemas.microsoft.com/office/drawing/2014/main" id="{D15C3784-E811-4BC1-8DBD-0C1BCA613FBF}"/>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6270808" y="2055813"/>
            <a:ext cx="5037257" cy="4366638"/>
          </a:xfrm>
          <a:prstGeom prst="rect">
            <a:avLst/>
          </a:prstGeom>
        </p:spPr>
      </p:pic>
    </p:spTree>
    <p:extLst>
      <p:ext uri="{BB962C8B-B14F-4D97-AF65-F5344CB8AC3E}">
        <p14:creationId xmlns:p14="http://schemas.microsoft.com/office/powerpoint/2010/main" val="34996970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7" name="Rectangle 136">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F3A82E8-04FF-4B9C-9125-2902AD7C18A6}"/>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US" altLang="zh-CN" sz="5400">
                <a:solidFill>
                  <a:srgbClr val="FFFFFF"/>
                </a:solidFill>
              </a:rPr>
              <a:t>Degree Distribution</a:t>
            </a:r>
          </a:p>
        </p:txBody>
      </p:sp>
      <p:cxnSp>
        <p:nvCxnSpPr>
          <p:cNvPr id="139" name="Straight Connector 138">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2050" name="Picture 2">
            <a:extLst>
              <a:ext uri="{FF2B5EF4-FFF2-40B4-BE49-F238E27FC236}">
                <a16:creationId xmlns:a16="http://schemas.microsoft.com/office/drawing/2014/main" id="{31845AC8-3F03-45BD-AF6A-34EAAD2438F7}"/>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31567" y="2519703"/>
            <a:ext cx="5455917" cy="3811867"/>
          </a:xfrm>
          <a:prstGeom prst="rect">
            <a:avLst/>
          </a:prstGeom>
          <a:noFill/>
          <a:extLst>
            <a:ext uri="{909E8E84-426E-40DD-AFC4-6F175D3DCCD1}">
              <a14:hiddenFill xmlns:a14="http://schemas.microsoft.com/office/drawing/2010/main">
                <a:solidFill>
                  <a:srgbClr val="FFFFFF"/>
                </a:solidFill>
              </a14:hiddenFill>
            </a:ext>
          </a:extLst>
        </p:spPr>
      </p:pic>
      <p:cxnSp>
        <p:nvCxnSpPr>
          <p:cNvPr id="141" name="Straight Connector 140">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2052" name="Picture 4">
            <a:extLst>
              <a:ext uri="{FF2B5EF4-FFF2-40B4-BE49-F238E27FC236}">
                <a16:creationId xmlns:a16="http://schemas.microsoft.com/office/drawing/2014/main" id="{553C2C6C-4C72-4F5C-934F-B4CCE96BE978}"/>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445073" y="2519703"/>
            <a:ext cx="5455917" cy="38118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43869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A04D0-E8C3-40A2-8152-80E207182C8A}"/>
              </a:ext>
            </a:extLst>
          </p:cNvPr>
          <p:cNvSpPr>
            <a:spLocks noGrp="1"/>
          </p:cNvSpPr>
          <p:nvPr>
            <p:ph type="title"/>
          </p:nvPr>
        </p:nvSpPr>
        <p:spPr>
          <a:xfrm>
            <a:off x="801098" y="1396289"/>
            <a:ext cx="5277333" cy="1325563"/>
          </a:xfrm>
        </p:spPr>
        <p:txBody>
          <a:bodyPr vert="horz" lIns="91440" tIns="45720" rIns="91440" bIns="45720" rtlCol="0">
            <a:normAutofit/>
          </a:bodyPr>
          <a:lstStyle/>
          <a:p>
            <a:r>
              <a:rPr lang="en-US" altLang="zh-CN" kern="1200" dirty="0">
                <a:latin typeface="+mj-lt"/>
                <a:ea typeface="+mj-ea"/>
                <a:cs typeface="+mj-cs"/>
              </a:rPr>
              <a:t>Eigenvector Centrality</a:t>
            </a:r>
          </a:p>
        </p:txBody>
      </p:sp>
      <p:sp>
        <p:nvSpPr>
          <p:cNvPr id="32" name="Freeform: Shape 31">
            <a:extLst>
              <a:ext uri="{FF2B5EF4-FFF2-40B4-BE49-F238E27FC236}">
                <a16:creationId xmlns:a16="http://schemas.microsoft.com/office/drawing/2014/main" id="{432691CC-4AB8-48AF-B822-EBF7F4E9E6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91407" y="1"/>
            <a:ext cx="4480560" cy="2513993"/>
          </a:xfrm>
          <a:custGeom>
            <a:avLst/>
            <a:gdLst>
              <a:gd name="connsiteX0" fmla="*/ 18382 w 4480560"/>
              <a:gd name="connsiteY0" fmla="*/ 0 h 2513993"/>
              <a:gd name="connsiteX1" fmla="*/ 4462178 w 4480560"/>
              <a:gd name="connsiteY1" fmla="*/ 0 h 2513993"/>
              <a:gd name="connsiteX2" fmla="*/ 4468994 w 4480560"/>
              <a:gd name="connsiteY2" fmla="*/ 44657 h 2513993"/>
              <a:gd name="connsiteX3" fmla="*/ 4480560 w 4480560"/>
              <a:gd name="connsiteY3" fmla="*/ 273713 h 2513993"/>
              <a:gd name="connsiteX4" fmla="*/ 2240280 w 4480560"/>
              <a:gd name="connsiteY4" fmla="*/ 2513993 h 2513993"/>
              <a:gd name="connsiteX5" fmla="*/ 0 w 4480560"/>
              <a:gd name="connsiteY5" fmla="*/ 273713 h 2513993"/>
              <a:gd name="connsiteX6" fmla="*/ 11567 w 4480560"/>
              <a:gd name="connsiteY6" fmla="*/ 44657 h 2513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80560" h="2513993">
                <a:moveTo>
                  <a:pt x="18382" y="0"/>
                </a:moveTo>
                <a:lnTo>
                  <a:pt x="4462178" y="0"/>
                </a:lnTo>
                <a:lnTo>
                  <a:pt x="4468994" y="44657"/>
                </a:lnTo>
                <a:cubicBezTo>
                  <a:pt x="4476642" y="119969"/>
                  <a:pt x="4480560" y="196384"/>
                  <a:pt x="4480560" y="273713"/>
                </a:cubicBezTo>
                <a:cubicBezTo>
                  <a:pt x="4480560" y="1510985"/>
                  <a:pt x="3477552" y="2513993"/>
                  <a:pt x="2240280" y="2513993"/>
                </a:cubicBezTo>
                <a:cubicBezTo>
                  <a:pt x="1003008" y="2513993"/>
                  <a:pt x="0" y="1510985"/>
                  <a:pt x="0" y="273713"/>
                </a:cubicBezTo>
                <a:cubicBezTo>
                  <a:pt x="0" y="196384"/>
                  <a:pt x="3918" y="119969"/>
                  <a:pt x="11567" y="44657"/>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8" name="Picture 17" descr="A picture containing window, water sport, plant, day&#10;&#10;Description automatically generated">
            <a:extLst>
              <a:ext uri="{FF2B5EF4-FFF2-40B4-BE49-F238E27FC236}">
                <a16:creationId xmlns:a16="http://schemas.microsoft.com/office/drawing/2014/main" id="{B6DEFA93-6945-4B81-B3F8-1B4BBFC0B621}"/>
              </a:ext>
            </a:extLst>
          </p:cNvPr>
          <p:cNvPicPr>
            <a:picLocks noChangeAspect="1"/>
          </p:cNvPicPr>
          <p:nvPr/>
        </p:nvPicPr>
        <p:blipFill rotWithShape="1">
          <a:blip r:embed="rId2">
            <a:extLst>
              <a:ext uri="{28A0092B-C50C-407E-A947-70E740481C1C}">
                <a14:useLocalDpi xmlns:a14="http://schemas.microsoft.com/office/drawing/2010/main" val="0"/>
              </a:ext>
            </a:extLst>
          </a:blip>
          <a:srcRect t="18635" r="-4" b="15171"/>
          <a:stretch/>
        </p:blipFill>
        <p:spPr>
          <a:xfrm>
            <a:off x="6355999" y="1"/>
            <a:ext cx="4151376" cy="2349401"/>
          </a:xfrm>
          <a:custGeom>
            <a:avLst/>
            <a:gdLst/>
            <a:ahLst/>
            <a:cxnLst/>
            <a:rect l="l" t="t" r="r" b="b"/>
            <a:pathLst>
              <a:path w="4151376" h="2349401">
                <a:moveTo>
                  <a:pt x="20101" y="0"/>
                </a:moveTo>
                <a:lnTo>
                  <a:pt x="4131276" y="0"/>
                </a:lnTo>
                <a:lnTo>
                  <a:pt x="4140659" y="61486"/>
                </a:lnTo>
                <a:cubicBezTo>
                  <a:pt x="4147746" y="131265"/>
                  <a:pt x="4151376" y="202065"/>
                  <a:pt x="4151376" y="273713"/>
                </a:cubicBezTo>
                <a:cubicBezTo>
                  <a:pt x="4151376" y="1420084"/>
                  <a:pt x="3222059" y="2349401"/>
                  <a:pt x="2075688" y="2349401"/>
                </a:cubicBezTo>
                <a:cubicBezTo>
                  <a:pt x="929317" y="2349401"/>
                  <a:pt x="0" y="1420084"/>
                  <a:pt x="0" y="273713"/>
                </a:cubicBezTo>
                <a:cubicBezTo>
                  <a:pt x="0" y="202065"/>
                  <a:pt x="3630" y="131265"/>
                  <a:pt x="10717" y="61486"/>
                </a:cubicBezTo>
                <a:close/>
              </a:path>
            </a:pathLst>
          </a:custGeom>
        </p:spPr>
      </p:pic>
      <mc:AlternateContent xmlns:mc="http://schemas.openxmlformats.org/markup-compatibility/2006" xmlns:a14="http://schemas.microsoft.com/office/drawing/2010/main">
        <mc:Choice Requires="a14">
          <p:sp>
            <p:nvSpPr>
              <p:cNvPr id="15" name="Content Placeholder 2">
                <a:extLst>
                  <a:ext uri="{FF2B5EF4-FFF2-40B4-BE49-F238E27FC236}">
                    <a16:creationId xmlns:a16="http://schemas.microsoft.com/office/drawing/2014/main" id="{2E47B349-69D9-4409-ADCC-E65E507B8A70}"/>
                  </a:ext>
                </a:extLst>
              </p:cNvPr>
              <p:cNvSpPr>
                <a:spLocks noGrp="1"/>
              </p:cNvSpPr>
              <p:nvPr>
                <p:ph idx="1"/>
              </p:nvPr>
            </p:nvSpPr>
            <p:spPr>
              <a:xfrm>
                <a:off x="1064871" y="3541607"/>
                <a:ext cx="2215379" cy="768261"/>
              </a:xfrm>
            </p:spPr>
            <p:txBody>
              <a:bodyPr vert="horz" lIns="91440" tIns="45720" rIns="91440" bIns="45720" rtlCol="0" anchor="t">
                <a:noAutofit/>
              </a:bodyPr>
              <a:lstStyle/>
              <a:p>
                <a:pPr marL="0" indent="0">
                  <a:buNone/>
                </a:pPr>
                <a14:m>
                  <m:oMathPara xmlns:m="http://schemas.openxmlformats.org/officeDocument/2006/math">
                    <m:oMathParaPr>
                      <m:jc m:val="centerGroup"/>
                    </m:oMathParaPr>
                    <m:oMath xmlns:m="http://schemas.openxmlformats.org/officeDocument/2006/math">
                      <m:sSub>
                        <m:sSubPr>
                          <m:ctrlPr>
                            <a:rPr lang="en-US" altLang="zh-CN" sz="2400" i="1" kern="1200">
                              <a:latin typeface="Cambria Math" panose="02040503050406030204" pitchFamily="18" charset="0"/>
                              <a:ea typeface="+mn-ea"/>
                              <a:cs typeface="+mn-cs"/>
                            </a:rPr>
                          </m:ctrlPr>
                        </m:sSubPr>
                        <m:e>
                          <m:r>
                            <a:rPr lang="zh-CN" altLang="en-US" sz="2400" i="1" kern="1200">
                              <a:latin typeface="Cambria Math" panose="02040503050406030204" pitchFamily="18" charset="0"/>
                              <a:ea typeface="+mn-ea"/>
                              <a:cs typeface="+mn-cs"/>
                            </a:rPr>
                            <m:t>𝑐</m:t>
                          </m:r>
                        </m:e>
                        <m:sub>
                          <m:r>
                            <a:rPr lang="zh-CN" altLang="en-US" sz="2400" i="1" kern="1200">
                              <a:latin typeface="Cambria Math" panose="02040503050406030204" pitchFamily="18" charset="0"/>
                              <a:ea typeface="+mn-ea"/>
                              <a:cs typeface="+mn-cs"/>
                            </a:rPr>
                            <m:t>𝑣</m:t>
                          </m:r>
                        </m:sub>
                      </m:sSub>
                      <m:r>
                        <a:rPr lang="en-US" altLang="zh-CN" sz="2400" i="0" kern="1200">
                          <a:latin typeface="Cambria Math" panose="02040503050406030204" pitchFamily="18" charset="0"/>
                          <a:ea typeface="+mn-ea"/>
                          <a:cs typeface="+mn-cs"/>
                        </a:rPr>
                        <m:t>=</m:t>
                      </m:r>
                      <m:f>
                        <m:fPr>
                          <m:ctrlPr>
                            <a:rPr lang="en-US" altLang="zh-CN" sz="2400" i="1" kern="1200">
                              <a:latin typeface="Cambria Math" panose="02040503050406030204" pitchFamily="18" charset="0"/>
                              <a:ea typeface="+mn-ea"/>
                              <a:cs typeface="+mn-cs"/>
                            </a:rPr>
                          </m:ctrlPr>
                        </m:fPr>
                        <m:num>
                          <m:r>
                            <a:rPr lang="en-US" altLang="zh-CN" sz="2400" i="0" kern="1200">
                              <a:latin typeface="Cambria Math" panose="02040503050406030204" pitchFamily="18" charset="0"/>
                              <a:ea typeface="+mn-ea"/>
                              <a:cs typeface="+mn-cs"/>
                            </a:rPr>
                            <m:t>1</m:t>
                          </m:r>
                        </m:num>
                        <m:den>
                          <m:r>
                            <a:rPr lang="zh-CN" altLang="en-US" sz="2400" i="1" kern="1200">
                              <a:latin typeface="Cambria Math" panose="02040503050406030204" pitchFamily="18" charset="0"/>
                              <a:ea typeface="+mn-ea"/>
                              <a:cs typeface="+mn-cs"/>
                            </a:rPr>
                            <m:t>𝜆</m:t>
                          </m:r>
                        </m:den>
                      </m:f>
                      <m:nary>
                        <m:naryPr>
                          <m:chr m:val="∑"/>
                          <m:limLoc m:val="undOvr"/>
                          <m:grow m:val="on"/>
                          <m:supHide m:val="on"/>
                          <m:ctrlPr>
                            <a:rPr lang="en-US" altLang="zh-CN" sz="2400" i="1" kern="1200">
                              <a:latin typeface="Cambria Math" panose="02040503050406030204" pitchFamily="18" charset="0"/>
                              <a:ea typeface="+mn-ea"/>
                              <a:cs typeface="+mn-cs"/>
                            </a:rPr>
                          </m:ctrlPr>
                        </m:naryPr>
                        <m:sub>
                          <m:r>
                            <a:rPr lang="zh-CN" altLang="en-US" sz="2400" i="1" kern="1200">
                              <a:latin typeface="Cambria Math" panose="02040503050406030204" pitchFamily="18" charset="0"/>
                              <a:ea typeface="+mn-ea"/>
                              <a:cs typeface="+mn-cs"/>
                            </a:rPr>
                            <m:t>𝑢</m:t>
                          </m:r>
                          <m:r>
                            <a:rPr lang="zh-CN" altLang="en-US" sz="2400" i="1" kern="1200">
                              <a:latin typeface="Cambria Math" panose="02040503050406030204" pitchFamily="18" charset="0"/>
                              <a:ea typeface="+mn-ea"/>
                              <a:cs typeface="+mn-cs"/>
                            </a:rPr>
                            <m:t>𝜖</m:t>
                          </m:r>
                          <m:r>
                            <a:rPr lang="zh-CN" altLang="en-US" sz="2400" i="1" kern="1200">
                              <a:latin typeface="Cambria Math" panose="02040503050406030204" pitchFamily="18" charset="0"/>
                              <a:ea typeface="+mn-ea"/>
                              <a:cs typeface="+mn-cs"/>
                            </a:rPr>
                            <m:t>𝑁</m:t>
                          </m:r>
                        </m:sub>
                        <m:sup/>
                        <m:e>
                          <m:sSub>
                            <m:sSubPr>
                              <m:ctrlPr>
                                <a:rPr lang="en-US" altLang="zh-CN" sz="2400" i="1" kern="1200">
                                  <a:latin typeface="Cambria Math" panose="02040503050406030204" pitchFamily="18" charset="0"/>
                                  <a:ea typeface="+mn-ea"/>
                                  <a:cs typeface="+mn-cs"/>
                                </a:rPr>
                              </m:ctrlPr>
                            </m:sSubPr>
                            <m:e>
                              <m:r>
                                <a:rPr lang="zh-CN" altLang="en-US" sz="2400" i="1" kern="1200">
                                  <a:latin typeface="Cambria Math" panose="02040503050406030204" pitchFamily="18" charset="0"/>
                                  <a:ea typeface="+mn-ea"/>
                                  <a:cs typeface="+mn-cs"/>
                                </a:rPr>
                                <m:t>𝑐</m:t>
                              </m:r>
                            </m:e>
                            <m:sub>
                              <m:r>
                                <a:rPr lang="zh-CN" altLang="en-US" sz="2400" i="1" kern="1200">
                                  <a:latin typeface="Cambria Math" panose="02040503050406030204" pitchFamily="18" charset="0"/>
                                  <a:ea typeface="+mn-ea"/>
                                  <a:cs typeface="+mn-cs"/>
                                </a:rPr>
                                <m:t>𝑢</m:t>
                              </m:r>
                            </m:sub>
                          </m:sSub>
                        </m:e>
                      </m:nary>
                    </m:oMath>
                  </m:oMathPara>
                </a14:m>
                <a:endParaRPr lang="en-US" altLang="zh-CN" sz="2400" kern="1200" dirty="0">
                  <a:ea typeface="+mn-ea"/>
                  <a:cs typeface="+mn-cs"/>
                </a:endParaRPr>
              </a:p>
            </p:txBody>
          </p:sp>
        </mc:Choice>
        <mc:Fallback xmlns="">
          <p:sp>
            <p:nvSpPr>
              <p:cNvPr id="15" name="Content Placeholder 2">
                <a:extLst>
                  <a:ext uri="{FF2B5EF4-FFF2-40B4-BE49-F238E27FC236}">
                    <a16:creationId xmlns:a16="http://schemas.microsoft.com/office/drawing/2014/main" id="{2E47B349-69D9-4409-ADCC-E65E507B8A70}"/>
                  </a:ext>
                </a:extLst>
              </p:cNvPr>
              <p:cNvSpPr>
                <a:spLocks noGrp="1" noRot="1" noChangeAspect="1" noMove="1" noResize="1" noEditPoints="1" noAdjustHandles="1" noChangeArrowheads="1" noChangeShapeType="1" noTextEdit="1"/>
              </p:cNvSpPr>
              <p:nvPr>
                <p:ph idx="1"/>
              </p:nvPr>
            </p:nvSpPr>
            <p:spPr>
              <a:xfrm>
                <a:off x="1064871" y="3541607"/>
                <a:ext cx="2215379" cy="768261"/>
              </a:xfrm>
              <a:blipFill>
                <a:blip r:embed="rId5"/>
                <a:stretch>
                  <a:fillRect b="-14286"/>
                </a:stretch>
              </a:blipFill>
            </p:spPr>
            <p:txBody>
              <a:bodyPr/>
              <a:lstStyle/>
              <a:p>
                <a:r>
                  <a:rPr lang="zh-CN" altLang="en-US">
                    <a:noFill/>
                  </a:rPr>
                  <a:t> </a:t>
                </a:r>
              </a:p>
            </p:txBody>
          </p:sp>
        </mc:Fallback>
      </mc:AlternateContent>
      <p:sp>
        <p:nvSpPr>
          <p:cNvPr id="34" name="Freeform: Shape 33">
            <a:extLst>
              <a:ext uri="{FF2B5EF4-FFF2-40B4-BE49-F238E27FC236}">
                <a16:creationId xmlns:a16="http://schemas.microsoft.com/office/drawing/2014/main" id="{D6A8E1B4-B839-4C58-B08A-F0B0945808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25130" y="2909477"/>
            <a:ext cx="4966870" cy="3948522"/>
          </a:xfrm>
          <a:custGeom>
            <a:avLst/>
            <a:gdLst>
              <a:gd name="connsiteX0" fmla="*/ 2748962 w 4966870"/>
              <a:gd name="connsiteY0" fmla="*/ 0 h 3948522"/>
              <a:gd name="connsiteX1" fmla="*/ 4870195 w 4966870"/>
              <a:gd name="connsiteY1" fmla="*/ 1000367 h 3948522"/>
              <a:gd name="connsiteX2" fmla="*/ 4966870 w 4966870"/>
              <a:gd name="connsiteY2" fmla="*/ 1129649 h 3948522"/>
              <a:gd name="connsiteX3" fmla="*/ 4966870 w 4966870"/>
              <a:gd name="connsiteY3" fmla="*/ 3948522 h 3948522"/>
              <a:gd name="connsiteX4" fmla="*/ 278430 w 4966870"/>
              <a:gd name="connsiteY4" fmla="*/ 3948522 h 3948522"/>
              <a:gd name="connsiteX5" fmla="*/ 216027 w 4966870"/>
              <a:gd name="connsiteY5" fmla="*/ 3818982 h 3948522"/>
              <a:gd name="connsiteX6" fmla="*/ 0 w 4966870"/>
              <a:gd name="connsiteY6" fmla="*/ 2748962 h 3948522"/>
              <a:gd name="connsiteX7" fmla="*/ 2748962 w 4966870"/>
              <a:gd name="connsiteY7" fmla="*/ 0 h 3948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66870" h="3948522">
                <a:moveTo>
                  <a:pt x="2748962" y="0"/>
                </a:moveTo>
                <a:cubicBezTo>
                  <a:pt x="3602955" y="0"/>
                  <a:pt x="4365995" y="389418"/>
                  <a:pt x="4870195" y="1000367"/>
                </a:cubicBezTo>
                <a:lnTo>
                  <a:pt x="4966870" y="1129649"/>
                </a:lnTo>
                <a:lnTo>
                  <a:pt x="4966870" y="3948522"/>
                </a:lnTo>
                <a:lnTo>
                  <a:pt x="278430" y="3948522"/>
                </a:lnTo>
                <a:lnTo>
                  <a:pt x="216027" y="3818982"/>
                </a:lnTo>
                <a:cubicBezTo>
                  <a:pt x="76922" y="3490101"/>
                  <a:pt x="0" y="3128515"/>
                  <a:pt x="0" y="2748962"/>
                </a:cubicBezTo>
                <a:cubicBezTo>
                  <a:pt x="0" y="1230752"/>
                  <a:pt x="1230752" y="0"/>
                  <a:pt x="2748962"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Picture 6" descr="Chart, bubble chart&#10;&#10;Description automatically generated">
            <a:extLst>
              <a:ext uri="{FF2B5EF4-FFF2-40B4-BE49-F238E27FC236}">
                <a16:creationId xmlns:a16="http://schemas.microsoft.com/office/drawing/2014/main" id="{E301F47A-833F-4375-B486-F1B73BB63440}"/>
              </a:ext>
            </a:extLst>
          </p:cNvPr>
          <p:cNvPicPr>
            <a:picLocks noChangeAspect="1"/>
          </p:cNvPicPr>
          <p:nvPr/>
        </p:nvPicPr>
        <p:blipFill rotWithShape="1">
          <a:blip r:embed="rId6">
            <a:extLst>
              <a:ext uri="{28A0092B-C50C-407E-A947-70E740481C1C}">
                <a14:useLocalDpi xmlns:a14="http://schemas.microsoft.com/office/drawing/2010/main" val="0"/>
              </a:ext>
            </a:extLst>
          </a:blip>
          <a:srcRect t="3750" r="2" b="16465"/>
          <a:stretch/>
        </p:blipFill>
        <p:spPr>
          <a:xfrm>
            <a:off x="7390912" y="3075259"/>
            <a:ext cx="4801088" cy="3782741"/>
          </a:xfrm>
          <a:custGeom>
            <a:avLst/>
            <a:gdLst/>
            <a:ahLst/>
            <a:cxnLst/>
            <a:rect l="l" t="t" r="r" b="b"/>
            <a:pathLst>
              <a:path w="4801088" h="3782741">
                <a:moveTo>
                  <a:pt x="2583180" y="0"/>
                </a:moveTo>
                <a:cubicBezTo>
                  <a:pt x="3474837" y="0"/>
                  <a:pt x="4260977" y="451769"/>
                  <a:pt x="4725194" y="1138900"/>
                </a:cubicBezTo>
                <a:lnTo>
                  <a:pt x="4801088" y="1263826"/>
                </a:lnTo>
                <a:lnTo>
                  <a:pt x="4801088" y="3782741"/>
                </a:lnTo>
                <a:lnTo>
                  <a:pt x="296488" y="3782741"/>
                </a:lnTo>
                <a:lnTo>
                  <a:pt x="202999" y="3588671"/>
                </a:lnTo>
                <a:cubicBezTo>
                  <a:pt x="72283" y="3279623"/>
                  <a:pt x="0" y="2939843"/>
                  <a:pt x="0" y="2583180"/>
                </a:cubicBezTo>
                <a:cubicBezTo>
                  <a:pt x="0" y="1156529"/>
                  <a:pt x="1156529" y="0"/>
                  <a:pt x="2583180" y="0"/>
                </a:cubicBezTo>
                <a:close/>
              </a:path>
            </a:pathLst>
          </a:custGeom>
        </p:spPr>
      </p:pic>
      <p:sp>
        <p:nvSpPr>
          <p:cNvPr id="26" name="TextBox 25">
            <a:extLst>
              <a:ext uri="{FF2B5EF4-FFF2-40B4-BE49-F238E27FC236}">
                <a16:creationId xmlns:a16="http://schemas.microsoft.com/office/drawing/2014/main" id="{9A099A74-3932-4E93-9DB8-9AC38C58D3F9}"/>
              </a:ext>
            </a:extLst>
          </p:cNvPr>
          <p:cNvSpPr txBox="1"/>
          <p:nvPr/>
        </p:nvSpPr>
        <p:spPr>
          <a:xfrm>
            <a:off x="801098" y="2548816"/>
            <a:ext cx="6201586" cy="830997"/>
          </a:xfrm>
          <a:prstGeom prst="rect">
            <a:avLst/>
          </a:prstGeom>
          <a:noFill/>
        </p:spPr>
        <p:txBody>
          <a:bodyPr wrap="square">
            <a:spAutoFit/>
          </a:bodyPr>
          <a:lstStyle/>
          <a:p>
            <a:pPr>
              <a:spcAft>
                <a:spcPts val="600"/>
              </a:spcAft>
            </a:pPr>
            <a:r>
              <a:rPr lang="en-US" altLang="zh-CN" sz="2400" dirty="0"/>
              <a:t>We model the centrality of node </a:t>
            </a:r>
            <a:r>
              <a:rPr lang="zh-CN" altLang="en-US" sz="2400" dirty="0"/>
              <a:t>𝑣 </a:t>
            </a:r>
            <a:r>
              <a:rPr lang="en-US" altLang="zh-CN" sz="2400" dirty="0"/>
              <a:t>as the sum of the centrality of neighboring nodes:</a:t>
            </a:r>
            <a:endParaRPr lang="zh-CN" altLang="en-US" sz="2400" dirty="0"/>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BB9A9786-2FFA-4624-9A3F-2CB31C850EC9}"/>
                  </a:ext>
                </a:extLst>
              </p:cNvPr>
              <p:cNvSpPr txBox="1"/>
              <p:nvPr/>
            </p:nvSpPr>
            <p:spPr>
              <a:xfrm>
                <a:off x="4400242" y="3689713"/>
                <a:ext cx="135039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sz="2400" i="1">
                          <a:latin typeface="Cambria Math" panose="02040503050406030204" pitchFamily="18" charset="0"/>
                        </a:rPr>
                        <m:t>𝜆</m:t>
                      </m:r>
                      <m:r>
                        <a:rPr lang="zh-CN" altLang="en-US" sz="2400" i="1">
                          <a:latin typeface="Cambria Math" panose="02040503050406030204" pitchFamily="18" charset="0"/>
                        </a:rPr>
                        <m:t>𝑐</m:t>
                      </m:r>
                      <m:r>
                        <a:rPr lang="zh-CN" altLang="en-US" sz="2400" i="1">
                          <a:latin typeface="Cambria Math" panose="02040503050406030204" pitchFamily="18" charset="0"/>
                        </a:rPr>
                        <m:t>=</m:t>
                      </m:r>
                      <m:r>
                        <a:rPr lang="zh-CN" altLang="en-US" sz="2400" i="1">
                          <a:latin typeface="Cambria Math" panose="02040503050406030204" pitchFamily="18" charset="0"/>
                        </a:rPr>
                        <m:t>𝐴𝑐</m:t>
                      </m:r>
                    </m:oMath>
                  </m:oMathPara>
                </a14:m>
                <a:endParaRPr lang="zh-CN" altLang="en-US" i="1" dirty="0">
                  <a:latin typeface="Cambria Math" panose="02040503050406030204" pitchFamily="18" charset="0"/>
                </a:endParaRPr>
              </a:p>
            </p:txBody>
          </p:sp>
        </mc:Choice>
        <mc:Fallback xmlns="">
          <p:sp>
            <p:nvSpPr>
              <p:cNvPr id="21" name="TextBox 20">
                <a:extLst>
                  <a:ext uri="{FF2B5EF4-FFF2-40B4-BE49-F238E27FC236}">
                    <a16:creationId xmlns:a16="http://schemas.microsoft.com/office/drawing/2014/main" id="{BB9A9786-2FFA-4624-9A3F-2CB31C850EC9}"/>
                  </a:ext>
                </a:extLst>
              </p:cNvPr>
              <p:cNvSpPr txBox="1">
                <a:spLocks noRot="1" noChangeAspect="1" noMove="1" noResize="1" noEditPoints="1" noAdjustHandles="1" noChangeArrowheads="1" noChangeShapeType="1" noTextEdit="1"/>
              </p:cNvSpPr>
              <p:nvPr/>
            </p:nvSpPr>
            <p:spPr>
              <a:xfrm>
                <a:off x="4400242" y="3689713"/>
                <a:ext cx="1350395" cy="369332"/>
              </a:xfrm>
              <a:prstGeom prst="rect">
                <a:avLst/>
              </a:prstGeom>
              <a:blipFill>
                <a:blip r:embed="rId7"/>
                <a:stretch>
                  <a:fillRect b="-16393"/>
                </a:stretch>
              </a:blipFill>
            </p:spPr>
            <p:txBody>
              <a:bodyPr/>
              <a:lstStyle/>
              <a:p>
                <a:r>
                  <a:rPr lang="zh-CN" altLang="en-US">
                    <a:noFill/>
                  </a:rPr>
                  <a:t> </a:t>
                </a:r>
              </a:p>
            </p:txBody>
          </p:sp>
        </mc:Fallback>
      </mc:AlternateContent>
      <p:sp>
        <p:nvSpPr>
          <p:cNvPr id="22" name="Arrow: Left-Right 21">
            <a:extLst>
              <a:ext uri="{FF2B5EF4-FFF2-40B4-BE49-F238E27FC236}">
                <a16:creationId xmlns:a16="http://schemas.microsoft.com/office/drawing/2014/main" id="{1DE62CCE-EDB1-432F-94B3-64C22223A90C}"/>
              </a:ext>
            </a:extLst>
          </p:cNvPr>
          <p:cNvSpPr/>
          <p:nvPr/>
        </p:nvSpPr>
        <p:spPr>
          <a:xfrm>
            <a:off x="3280250" y="3642885"/>
            <a:ext cx="891811" cy="462988"/>
          </a:xfrm>
          <a:prstGeom prst="lef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385821402"/>
      </p:ext>
    </p:extLst>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A04D0-E8C3-40A2-8152-80E207182C8A}"/>
              </a:ext>
            </a:extLst>
          </p:cNvPr>
          <p:cNvSpPr>
            <a:spLocks noGrp="1"/>
          </p:cNvSpPr>
          <p:nvPr>
            <p:ph type="title"/>
          </p:nvPr>
        </p:nvSpPr>
        <p:spPr>
          <a:xfrm>
            <a:off x="713295" y="3739387"/>
            <a:ext cx="10765410" cy="1207269"/>
          </a:xfrm>
        </p:spPr>
        <p:txBody>
          <a:bodyPr vert="horz" lIns="91440" tIns="45720" rIns="91440" bIns="45720" rtlCol="0" anchor="b">
            <a:normAutofit/>
          </a:bodyPr>
          <a:lstStyle/>
          <a:p>
            <a:pPr algn="ctr"/>
            <a:r>
              <a:rPr lang="en-US" altLang="zh-CN" sz="6000" dirty="0"/>
              <a:t>PageRank Centrality</a:t>
            </a:r>
          </a:p>
        </p:txBody>
      </p:sp>
      <mc:AlternateContent xmlns:mc="http://schemas.openxmlformats.org/markup-compatibility/2006" xmlns:a14="http://schemas.microsoft.com/office/drawing/2010/main">
        <mc:Choice Requires="a14">
          <p:sp>
            <p:nvSpPr>
              <p:cNvPr id="15" name="Content Placeholder 2">
                <a:extLst>
                  <a:ext uri="{FF2B5EF4-FFF2-40B4-BE49-F238E27FC236}">
                    <a16:creationId xmlns:a16="http://schemas.microsoft.com/office/drawing/2014/main" id="{2E47B349-69D9-4409-ADCC-E65E507B8A70}"/>
                  </a:ext>
                </a:extLst>
              </p:cNvPr>
              <p:cNvSpPr>
                <a:spLocks noGrp="1"/>
              </p:cNvSpPr>
              <p:nvPr>
                <p:ph idx="1"/>
              </p:nvPr>
            </p:nvSpPr>
            <p:spPr>
              <a:xfrm>
                <a:off x="1518192" y="5727263"/>
                <a:ext cx="3998267" cy="657902"/>
              </a:xfrm>
            </p:spPr>
            <p:txBody>
              <a:bodyPr vert="horz" lIns="91440" tIns="45720" rIns="91440" bIns="45720" rtlCol="0">
                <a:noAutofit/>
              </a:bodyPr>
              <a:lstStyle/>
              <a:p>
                <a:pPr marL="0" indent="0" algn="ctr">
                  <a:buNone/>
                </a:pPr>
                <a14:m>
                  <m:oMathPara xmlns:m="http://schemas.openxmlformats.org/officeDocument/2006/math">
                    <m:oMathParaPr>
                      <m:jc m:val="centerGroup"/>
                    </m:oMathParaPr>
                    <m:oMath xmlns:m="http://schemas.openxmlformats.org/officeDocument/2006/math">
                      <m:sSub>
                        <m:sSubPr>
                          <m:ctrlPr>
                            <a:rPr lang="en-US" altLang="zh-CN" sz="1800" i="1" smtClean="0">
                              <a:solidFill>
                                <a:schemeClr val="tx1"/>
                              </a:solidFill>
                              <a:latin typeface="Cambria Math" panose="02040503050406030204" pitchFamily="18" charset="0"/>
                            </a:rPr>
                          </m:ctrlPr>
                        </m:sSubPr>
                        <m:e>
                          <m:r>
                            <a:rPr lang="en-US" altLang="zh-CN" sz="1800" b="0" i="1" smtClean="0">
                              <a:solidFill>
                                <a:schemeClr val="tx1"/>
                              </a:solidFill>
                              <a:latin typeface="Cambria Math" panose="02040503050406030204" pitchFamily="18" charset="0"/>
                            </a:rPr>
                            <m:t>𝐶</m:t>
                          </m:r>
                        </m:e>
                        <m:sub>
                          <m:r>
                            <a:rPr lang="en-US" altLang="zh-CN" sz="1800" b="0" i="1" smtClean="0">
                              <a:solidFill>
                                <a:schemeClr val="tx1"/>
                              </a:solidFill>
                              <a:latin typeface="Cambria Math" panose="02040503050406030204" pitchFamily="18" charset="0"/>
                            </a:rPr>
                            <m:t>𝑝</m:t>
                          </m:r>
                        </m:sub>
                      </m:sSub>
                      <m:d>
                        <m:dPr>
                          <m:ctrlPr>
                            <a:rPr lang="en-US" altLang="zh-CN" sz="1800" b="0" i="1" smtClean="0">
                              <a:solidFill>
                                <a:schemeClr val="tx1"/>
                              </a:solidFill>
                              <a:latin typeface="Cambria Math" panose="02040503050406030204" pitchFamily="18" charset="0"/>
                            </a:rPr>
                          </m:ctrlPr>
                        </m:dPr>
                        <m:e>
                          <m:r>
                            <a:rPr lang="en-US" altLang="zh-CN" sz="1800" b="0" i="1" smtClean="0">
                              <a:solidFill>
                                <a:schemeClr val="tx1"/>
                              </a:solidFill>
                              <a:latin typeface="Cambria Math" panose="02040503050406030204" pitchFamily="18" charset="0"/>
                            </a:rPr>
                            <m:t>𝑣</m:t>
                          </m:r>
                        </m:e>
                      </m:d>
                      <m:r>
                        <a:rPr lang="en-US" altLang="zh-CN" sz="1800" i="0">
                          <a:solidFill>
                            <a:schemeClr val="tx1"/>
                          </a:solidFill>
                          <a:latin typeface="Cambria Math" panose="02040503050406030204" pitchFamily="18" charset="0"/>
                        </a:rPr>
                        <m:t>=</m:t>
                      </m:r>
                      <m:r>
                        <a:rPr lang="zh-CN" altLang="en-US" sz="1800" i="1" smtClean="0">
                          <a:solidFill>
                            <a:schemeClr val="tx1"/>
                          </a:solidFill>
                          <a:latin typeface="Cambria Math" panose="02040503050406030204" pitchFamily="18" charset="0"/>
                        </a:rPr>
                        <m:t>𝛽</m:t>
                      </m:r>
                      <m:r>
                        <a:rPr lang="en-US" altLang="zh-CN" sz="1800" b="0" i="1" smtClean="0">
                          <a:solidFill>
                            <a:schemeClr val="tx1"/>
                          </a:solidFill>
                          <a:latin typeface="Cambria Math" panose="02040503050406030204" pitchFamily="18" charset="0"/>
                        </a:rPr>
                        <m:t>+</m:t>
                      </m:r>
                      <m:r>
                        <a:rPr lang="zh-CN" altLang="en-US" sz="1800" b="0" i="1" smtClean="0">
                          <a:solidFill>
                            <a:schemeClr val="tx1"/>
                          </a:solidFill>
                          <a:latin typeface="Cambria Math" panose="02040503050406030204" pitchFamily="18" charset="0"/>
                        </a:rPr>
                        <m:t>𝛼</m:t>
                      </m:r>
                      <m:nary>
                        <m:naryPr>
                          <m:chr m:val="∑"/>
                          <m:limLoc m:val="undOvr"/>
                          <m:grow m:val="on"/>
                          <m:supHide m:val="on"/>
                          <m:ctrlPr>
                            <a:rPr lang="en-US" altLang="zh-CN" sz="1800" i="1">
                              <a:solidFill>
                                <a:schemeClr val="tx1"/>
                              </a:solidFill>
                              <a:latin typeface="Cambria Math" panose="02040503050406030204" pitchFamily="18" charset="0"/>
                            </a:rPr>
                          </m:ctrlPr>
                        </m:naryPr>
                        <m:sub>
                          <m:r>
                            <a:rPr lang="en-US" altLang="zh-CN" sz="1800" b="0" i="1" smtClean="0">
                              <a:solidFill>
                                <a:schemeClr val="tx1"/>
                              </a:solidFill>
                              <a:latin typeface="Cambria Math" panose="02040503050406030204" pitchFamily="18" charset="0"/>
                            </a:rPr>
                            <m:t>𝑗</m:t>
                          </m:r>
                          <m:r>
                            <a:rPr lang="en-US" altLang="zh-CN" sz="1800" b="0" i="1" smtClean="0">
                              <a:solidFill>
                                <a:schemeClr val="tx1"/>
                              </a:solidFill>
                              <a:latin typeface="Cambria Math" panose="02040503050406030204" pitchFamily="18" charset="0"/>
                            </a:rPr>
                            <m:t>=1</m:t>
                          </m:r>
                        </m:sub>
                        <m:sup/>
                        <m:e>
                          <m:sSub>
                            <m:sSubPr>
                              <m:ctrlPr>
                                <a:rPr lang="zh-CN" altLang="en-US" sz="1800" i="1" smtClean="0">
                                  <a:solidFill>
                                    <a:schemeClr val="tx1"/>
                                  </a:solidFill>
                                  <a:latin typeface="Cambria Math" panose="02040503050406030204" pitchFamily="18" charset="0"/>
                                </a:rPr>
                              </m:ctrlPr>
                            </m:sSubPr>
                            <m:e>
                              <m:r>
                                <a:rPr lang="zh-CN" altLang="en-US" sz="1800" i="1">
                                  <a:solidFill>
                                    <a:schemeClr val="tx1"/>
                                  </a:solidFill>
                                  <a:latin typeface="Cambria Math" panose="02040503050406030204" pitchFamily="18" charset="0"/>
                                </a:rPr>
                                <m:t>𝐴</m:t>
                              </m:r>
                            </m:e>
                            <m:sub>
                              <m:r>
                                <a:rPr lang="zh-CN" altLang="en-US" sz="1800" i="1">
                                  <a:solidFill>
                                    <a:schemeClr val="tx1"/>
                                  </a:solidFill>
                                  <a:latin typeface="Cambria Math" panose="02040503050406030204" pitchFamily="18" charset="0"/>
                                </a:rPr>
                                <m:t>𝑗</m:t>
                              </m:r>
                              <m:r>
                                <a:rPr lang="zh-CN" altLang="en-US" sz="1800" i="1">
                                  <a:solidFill>
                                    <a:schemeClr val="tx1"/>
                                  </a:solidFill>
                                  <a:latin typeface="Cambria Math" panose="02040503050406030204" pitchFamily="18" charset="0"/>
                                </a:rPr>
                                <m:t>,</m:t>
                              </m:r>
                              <m:r>
                                <a:rPr lang="zh-CN" altLang="en-US" sz="1800" i="1">
                                  <a:solidFill>
                                    <a:schemeClr val="tx1"/>
                                  </a:solidFill>
                                  <a:latin typeface="Cambria Math" panose="02040503050406030204" pitchFamily="18" charset="0"/>
                                </a:rPr>
                                <m:t>𝑖</m:t>
                              </m:r>
                            </m:sub>
                          </m:sSub>
                          <m:f>
                            <m:fPr>
                              <m:ctrlPr>
                                <a:rPr lang="zh-CN" altLang="en-US" sz="1800" i="1">
                                  <a:solidFill>
                                    <a:schemeClr val="tx1"/>
                                  </a:solidFill>
                                  <a:latin typeface="Cambria Math" panose="02040503050406030204" pitchFamily="18" charset="0"/>
                                </a:rPr>
                              </m:ctrlPr>
                            </m:fPr>
                            <m:num>
                              <m:sSub>
                                <m:sSubPr>
                                  <m:ctrlPr>
                                    <a:rPr lang="zh-CN" altLang="en-US" sz="1800" i="1">
                                      <a:solidFill>
                                        <a:schemeClr val="tx1"/>
                                      </a:solidFill>
                                      <a:latin typeface="Cambria Math" panose="02040503050406030204" pitchFamily="18" charset="0"/>
                                    </a:rPr>
                                  </m:ctrlPr>
                                </m:sSubPr>
                                <m:e>
                                  <m:r>
                                    <a:rPr lang="zh-CN" altLang="en-US" sz="1800" i="1">
                                      <a:solidFill>
                                        <a:schemeClr val="tx1"/>
                                      </a:solidFill>
                                      <a:latin typeface="Cambria Math" panose="02040503050406030204" pitchFamily="18" charset="0"/>
                                    </a:rPr>
                                    <m:t>𝐶</m:t>
                                  </m:r>
                                </m:e>
                                <m:sub>
                                  <m:r>
                                    <a:rPr lang="zh-CN" altLang="en-US" sz="1800" i="1">
                                      <a:solidFill>
                                        <a:schemeClr val="tx1"/>
                                      </a:solidFill>
                                      <a:latin typeface="Cambria Math" panose="02040503050406030204" pitchFamily="18" charset="0"/>
                                    </a:rPr>
                                    <m:t>𝑝</m:t>
                                  </m:r>
                                </m:sub>
                              </m:sSub>
                              <m:d>
                                <m:dPr>
                                  <m:ctrlPr>
                                    <a:rPr lang="zh-CN" altLang="en-US" sz="1800" i="1">
                                      <a:solidFill>
                                        <a:schemeClr val="tx1"/>
                                      </a:solidFill>
                                      <a:latin typeface="Cambria Math" panose="02040503050406030204" pitchFamily="18" charset="0"/>
                                    </a:rPr>
                                  </m:ctrlPr>
                                </m:dPr>
                                <m:e>
                                  <m:sSub>
                                    <m:sSubPr>
                                      <m:ctrlPr>
                                        <a:rPr lang="zh-CN" altLang="en-US" sz="1800" i="1">
                                          <a:solidFill>
                                            <a:schemeClr val="tx1"/>
                                          </a:solidFill>
                                          <a:latin typeface="Cambria Math" panose="02040503050406030204" pitchFamily="18" charset="0"/>
                                        </a:rPr>
                                      </m:ctrlPr>
                                    </m:sSubPr>
                                    <m:e>
                                      <m:r>
                                        <a:rPr lang="zh-CN" altLang="en-US" sz="1800" i="1">
                                          <a:solidFill>
                                            <a:schemeClr val="tx1"/>
                                          </a:solidFill>
                                          <a:latin typeface="Cambria Math" panose="02040503050406030204" pitchFamily="18" charset="0"/>
                                        </a:rPr>
                                        <m:t>𝑣</m:t>
                                      </m:r>
                                    </m:e>
                                    <m:sub>
                                      <m:r>
                                        <a:rPr lang="zh-CN" altLang="en-US" sz="1800" i="1">
                                          <a:solidFill>
                                            <a:schemeClr val="tx1"/>
                                          </a:solidFill>
                                          <a:latin typeface="Cambria Math" panose="02040503050406030204" pitchFamily="18" charset="0"/>
                                        </a:rPr>
                                        <m:t>𝑗</m:t>
                                      </m:r>
                                    </m:sub>
                                  </m:sSub>
                                </m:e>
                              </m:d>
                            </m:num>
                            <m:den>
                              <m:sSubSup>
                                <m:sSubSupPr>
                                  <m:ctrlPr>
                                    <a:rPr lang="zh-CN" altLang="en-US" sz="1800" i="1">
                                      <a:solidFill>
                                        <a:schemeClr val="tx1"/>
                                      </a:solidFill>
                                      <a:latin typeface="Cambria Math" panose="02040503050406030204" pitchFamily="18" charset="0"/>
                                    </a:rPr>
                                  </m:ctrlPr>
                                </m:sSubSupPr>
                                <m:e>
                                  <m:r>
                                    <a:rPr lang="zh-CN" altLang="en-US" sz="1800" i="1">
                                      <a:solidFill>
                                        <a:schemeClr val="tx1"/>
                                      </a:solidFill>
                                      <a:latin typeface="Cambria Math" panose="02040503050406030204" pitchFamily="18" charset="0"/>
                                    </a:rPr>
                                    <m:t>𝑑</m:t>
                                  </m:r>
                                </m:e>
                                <m:sub>
                                  <m:r>
                                    <a:rPr lang="zh-CN" altLang="en-US" sz="1800" i="1">
                                      <a:solidFill>
                                        <a:schemeClr val="tx1"/>
                                      </a:solidFill>
                                      <a:latin typeface="Cambria Math" panose="02040503050406030204" pitchFamily="18" charset="0"/>
                                    </a:rPr>
                                    <m:t>𝑗</m:t>
                                  </m:r>
                                </m:sub>
                                <m:sup>
                                  <m:r>
                                    <a:rPr lang="zh-CN" altLang="en-US" sz="1800" i="1">
                                      <a:solidFill>
                                        <a:schemeClr val="tx1"/>
                                      </a:solidFill>
                                      <a:latin typeface="Cambria Math" panose="02040503050406030204" pitchFamily="18" charset="0"/>
                                    </a:rPr>
                                    <m:t>𝑜𝑢𝑡</m:t>
                                  </m:r>
                                </m:sup>
                              </m:sSubSup>
                            </m:den>
                          </m:f>
                        </m:e>
                      </m:nary>
                    </m:oMath>
                  </m:oMathPara>
                </a14:m>
                <a:endParaRPr lang="en-US" altLang="zh-CN" sz="1800" dirty="0">
                  <a:solidFill>
                    <a:schemeClr val="tx1"/>
                  </a:solidFill>
                </a:endParaRPr>
              </a:p>
            </p:txBody>
          </p:sp>
        </mc:Choice>
        <mc:Fallback xmlns="">
          <p:sp>
            <p:nvSpPr>
              <p:cNvPr id="15" name="Content Placeholder 2">
                <a:extLst>
                  <a:ext uri="{FF2B5EF4-FFF2-40B4-BE49-F238E27FC236}">
                    <a16:creationId xmlns:a16="http://schemas.microsoft.com/office/drawing/2014/main" id="{2E47B349-69D9-4409-ADCC-E65E507B8A70}"/>
                  </a:ext>
                </a:extLst>
              </p:cNvPr>
              <p:cNvSpPr>
                <a:spLocks noGrp="1" noRot="1" noChangeAspect="1" noMove="1" noResize="1" noEditPoints="1" noAdjustHandles="1" noChangeArrowheads="1" noChangeShapeType="1" noTextEdit="1"/>
              </p:cNvSpPr>
              <p:nvPr>
                <p:ph idx="1"/>
              </p:nvPr>
            </p:nvSpPr>
            <p:spPr>
              <a:xfrm>
                <a:off x="1518192" y="5727263"/>
                <a:ext cx="3998267" cy="657902"/>
              </a:xfrm>
              <a:blipFill>
                <a:blip r:embed="rId2"/>
                <a:stretch>
                  <a:fillRect b="-38318"/>
                </a:stretch>
              </a:blipFill>
            </p:spPr>
            <p:txBody>
              <a:bodyPr/>
              <a:lstStyle/>
              <a:p>
                <a:r>
                  <a:rPr lang="zh-CN" altLang="en-US">
                    <a:noFill/>
                  </a:rPr>
                  <a:t> </a:t>
                </a:r>
              </a:p>
            </p:txBody>
          </p:sp>
        </mc:Fallback>
      </mc:AlternateContent>
      <p:pic>
        <p:nvPicPr>
          <p:cNvPr id="6" name="Picture 5" descr="Chart&#10;&#10;Description automatically generated">
            <a:extLst>
              <a:ext uri="{FF2B5EF4-FFF2-40B4-BE49-F238E27FC236}">
                <a16:creationId xmlns:a16="http://schemas.microsoft.com/office/drawing/2014/main" id="{FAB9F8BE-D50A-4289-9856-5C2A10564C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1734" y="812690"/>
            <a:ext cx="5458816" cy="3002348"/>
          </a:xfrm>
          <a:prstGeom prst="rect">
            <a:avLst/>
          </a:prstGeom>
        </p:spPr>
      </p:pic>
      <p:cxnSp>
        <p:nvCxnSpPr>
          <p:cNvPr id="31" name="Straight Connector 30">
            <a:extLst>
              <a:ext uri="{FF2B5EF4-FFF2-40B4-BE49-F238E27FC236}">
                <a16:creationId xmlns:a16="http://schemas.microsoft.com/office/drawing/2014/main" id="{3D83F26F-C55B-4A92-9AFF-4894D14E27C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1253414"/>
            <a:ext cx="0" cy="212090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4" name="Picture 3" descr="A picture containing window, plant, day&#10;&#10;Description automatically generated">
            <a:extLst>
              <a:ext uri="{FF2B5EF4-FFF2-40B4-BE49-F238E27FC236}">
                <a16:creationId xmlns:a16="http://schemas.microsoft.com/office/drawing/2014/main" id="{D255BD45-1C92-471A-AD16-8D2AA5F5D2A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77414" y="135998"/>
            <a:ext cx="3795007" cy="3984259"/>
          </a:xfrm>
          <a:prstGeom prst="rect">
            <a:avLst/>
          </a:prstGeom>
        </p:spPr>
      </p:pic>
      <p:sp>
        <p:nvSpPr>
          <p:cNvPr id="26" name="TextBox 25">
            <a:extLst>
              <a:ext uri="{FF2B5EF4-FFF2-40B4-BE49-F238E27FC236}">
                <a16:creationId xmlns:a16="http://schemas.microsoft.com/office/drawing/2014/main" id="{9A099A74-3932-4E93-9DB8-9AC38C58D3F9}"/>
              </a:ext>
            </a:extLst>
          </p:cNvPr>
          <p:cNvSpPr txBox="1"/>
          <p:nvPr/>
        </p:nvSpPr>
        <p:spPr>
          <a:xfrm>
            <a:off x="1518192" y="4896230"/>
            <a:ext cx="9954229" cy="830997"/>
          </a:xfrm>
          <a:prstGeom prst="rect">
            <a:avLst/>
          </a:prstGeom>
          <a:noFill/>
        </p:spPr>
        <p:txBody>
          <a:bodyPr wrap="square">
            <a:spAutoFit/>
          </a:bodyPr>
          <a:lstStyle/>
          <a:p>
            <a:pPr>
              <a:spcAft>
                <a:spcPts val="600"/>
              </a:spcAft>
            </a:pPr>
            <a:r>
              <a:rPr lang="en-US" altLang="zh-CN" sz="2400" dirty="0"/>
              <a:t>We model the centrality of node </a:t>
            </a:r>
            <a:r>
              <a:rPr lang="zh-CN" altLang="en-US" sz="2400" dirty="0"/>
              <a:t>𝑣 </a:t>
            </a:r>
            <a:r>
              <a:rPr lang="en-US" altLang="zh-CN" sz="2400" dirty="0"/>
              <a:t>as the sum of the centrality of neighboring nodes in a more explainable way:</a:t>
            </a:r>
            <a:endParaRPr lang="zh-CN" altLang="en-US" sz="2400" dirty="0"/>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BB9A9786-2FFA-4624-9A3F-2CB31C850EC9}"/>
                  </a:ext>
                </a:extLst>
              </p:cNvPr>
              <p:cNvSpPr txBox="1"/>
              <p:nvPr/>
            </p:nvSpPr>
            <p:spPr>
              <a:xfrm>
                <a:off x="6895577" y="5818563"/>
                <a:ext cx="3769046" cy="474874"/>
              </a:xfrm>
              <a:prstGeom prst="rect">
                <a:avLst/>
              </a:prstGeom>
              <a:noFill/>
            </p:spPr>
            <p:txBody>
              <a:bodyPr wrap="square" lIns="0" tIns="0" rIns="0" bIns="0" rtlCol="0">
                <a:spAutoFit/>
              </a:bodyPr>
              <a:lstStyle/>
              <a:p>
                <a:pPr>
                  <a:spcAft>
                    <a:spcPts val="600"/>
                  </a:spcAft>
                </a:pPr>
                <a14:m>
                  <m:oMathPara xmlns:m="http://schemas.openxmlformats.org/officeDocument/2006/math">
                    <m:oMathParaPr>
                      <m:jc m:val="centerGroup"/>
                    </m:oMathParaPr>
                    <m:oMath xmlns:m="http://schemas.openxmlformats.org/officeDocument/2006/math">
                      <m:sSub>
                        <m:sSubPr>
                          <m:ctrlPr>
                            <a:rPr lang="en-US" altLang="zh-CN" sz="2400" i="1" smtClean="0">
                              <a:solidFill>
                                <a:schemeClr val="tx1"/>
                              </a:solidFill>
                              <a:latin typeface="Cambria Math" panose="02040503050406030204" pitchFamily="18" charset="0"/>
                            </a:rPr>
                          </m:ctrlPr>
                        </m:sSubPr>
                        <m:e>
                          <m:r>
                            <a:rPr lang="en-US" altLang="zh-CN" sz="2400" i="1">
                              <a:solidFill>
                                <a:schemeClr val="tx1"/>
                              </a:solidFill>
                              <a:latin typeface="Cambria Math" panose="02040503050406030204" pitchFamily="18" charset="0"/>
                            </a:rPr>
                            <m:t>𝐶</m:t>
                          </m:r>
                        </m:e>
                        <m:sub>
                          <m:r>
                            <a:rPr lang="en-US" altLang="zh-CN" sz="2400" i="1">
                              <a:solidFill>
                                <a:schemeClr val="tx1"/>
                              </a:solidFill>
                              <a:latin typeface="Cambria Math" panose="02040503050406030204" pitchFamily="18" charset="0"/>
                            </a:rPr>
                            <m:t>𝑝</m:t>
                          </m:r>
                        </m:sub>
                      </m:sSub>
                      <m:r>
                        <a:rPr lang="zh-CN" altLang="en-US" i="1" dirty="0" smtClean="0">
                          <a:solidFill>
                            <a:schemeClr val="tx1"/>
                          </a:solidFill>
                          <a:latin typeface="Cambria Math" panose="02040503050406030204" pitchFamily="18" charset="0"/>
                        </a:rPr>
                        <m:t>=</m:t>
                      </m:r>
                      <m:r>
                        <a:rPr lang="zh-CN" altLang="en-US" i="1" dirty="0" smtClean="0">
                          <a:solidFill>
                            <a:schemeClr val="tx1"/>
                          </a:solidFill>
                          <a:latin typeface="Cambria Math" panose="02040503050406030204" pitchFamily="18" charset="0"/>
                        </a:rPr>
                        <m:t>𝛽</m:t>
                      </m:r>
                      <m:sSup>
                        <m:sSupPr>
                          <m:ctrlPr>
                            <a:rPr lang="zh-CN" altLang="en-US" i="1" dirty="0">
                              <a:solidFill>
                                <a:schemeClr val="tx1"/>
                              </a:solidFill>
                              <a:latin typeface="Cambria Math" panose="02040503050406030204" pitchFamily="18" charset="0"/>
                            </a:rPr>
                          </m:ctrlPr>
                        </m:sSupPr>
                        <m:e>
                          <m:d>
                            <m:dPr>
                              <m:ctrlPr>
                                <a:rPr lang="zh-CN" altLang="en-US" i="1" dirty="0">
                                  <a:solidFill>
                                    <a:schemeClr val="tx1"/>
                                  </a:solidFill>
                                  <a:latin typeface="Cambria Math" panose="02040503050406030204" pitchFamily="18" charset="0"/>
                                </a:rPr>
                              </m:ctrlPr>
                            </m:dPr>
                            <m:e>
                              <m:r>
                                <a:rPr lang="zh-CN" altLang="en-US" i="1" dirty="0">
                                  <a:solidFill>
                                    <a:schemeClr val="tx1"/>
                                  </a:solidFill>
                                  <a:latin typeface="Cambria Math" panose="02040503050406030204" pitchFamily="18" charset="0"/>
                                </a:rPr>
                                <m:t>𝐼</m:t>
                              </m:r>
                              <m:r>
                                <a:rPr lang="zh-CN" altLang="en-US" i="1" dirty="0">
                                  <a:solidFill>
                                    <a:schemeClr val="tx1"/>
                                  </a:solidFill>
                                  <a:latin typeface="Cambria Math" panose="02040503050406030204" pitchFamily="18" charset="0"/>
                                </a:rPr>
                                <m:t>−</m:t>
                              </m:r>
                              <m:r>
                                <a:rPr lang="zh-CN" altLang="en-US" i="1" dirty="0">
                                  <a:solidFill>
                                    <a:schemeClr val="tx1"/>
                                  </a:solidFill>
                                  <a:latin typeface="Cambria Math" panose="02040503050406030204" pitchFamily="18" charset="0"/>
                                </a:rPr>
                                <m:t>𝛼</m:t>
                              </m:r>
                              <m:sSup>
                                <m:sSupPr>
                                  <m:ctrlPr>
                                    <a:rPr lang="zh-CN" altLang="en-US" i="1" dirty="0">
                                      <a:solidFill>
                                        <a:schemeClr val="tx1"/>
                                      </a:solidFill>
                                      <a:latin typeface="Cambria Math" panose="02040503050406030204" pitchFamily="18" charset="0"/>
                                    </a:rPr>
                                  </m:ctrlPr>
                                </m:sSupPr>
                                <m:e>
                                  <m:r>
                                    <a:rPr lang="zh-CN" altLang="en-US" i="1" dirty="0">
                                      <a:solidFill>
                                        <a:schemeClr val="tx1"/>
                                      </a:solidFill>
                                      <a:latin typeface="Cambria Math" panose="02040503050406030204" pitchFamily="18" charset="0"/>
                                    </a:rPr>
                                    <m:t>𝐴</m:t>
                                  </m:r>
                                </m:e>
                                <m:sup>
                                  <m:r>
                                    <a:rPr lang="zh-CN" altLang="en-US" i="1" dirty="0">
                                      <a:solidFill>
                                        <a:schemeClr val="tx1"/>
                                      </a:solidFill>
                                      <a:latin typeface="Cambria Math" panose="02040503050406030204" pitchFamily="18" charset="0"/>
                                    </a:rPr>
                                    <m:t>𝑇</m:t>
                                  </m:r>
                                </m:sup>
                              </m:sSup>
                              <m:sSup>
                                <m:sSupPr>
                                  <m:ctrlPr>
                                    <a:rPr lang="zh-CN" altLang="en-US" i="1" dirty="0">
                                      <a:solidFill>
                                        <a:schemeClr val="tx1"/>
                                      </a:solidFill>
                                      <a:latin typeface="Cambria Math" panose="02040503050406030204" pitchFamily="18" charset="0"/>
                                    </a:rPr>
                                  </m:ctrlPr>
                                </m:sSupPr>
                                <m:e>
                                  <m:r>
                                    <a:rPr lang="zh-CN" altLang="en-US" i="1" dirty="0">
                                      <a:solidFill>
                                        <a:schemeClr val="tx1"/>
                                      </a:solidFill>
                                      <a:latin typeface="Cambria Math" panose="02040503050406030204" pitchFamily="18" charset="0"/>
                                    </a:rPr>
                                    <m:t>𝐷</m:t>
                                  </m:r>
                                </m:e>
                                <m:sup>
                                  <m:r>
                                    <a:rPr lang="zh-CN" altLang="en-US" i="1" dirty="0">
                                      <a:solidFill>
                                        <a:schemeClr val="tx1"/>
                                      </a:solidFill>
                                      <a:latin typeface="Cambria Math" panose="02040503050406030204" pitchFamily="18" charset="0"/>
                                    </a:rPr>
                                    <m:t>−1</m:t>
                                  </m:r>
                                </m:sup>
                              </m:sSup>
                            </m:e>
                          </m:d>
                        </m:e>
                        <m:sup>
                          <m:r>
                            <a:rPr lang="zh-CN" altLang="en-US" i="1" dirty="0">
                              <a:solidFill>
                                <a:schemeClr val="tx1"/>
                              </a:solidFill>
                              <a:latin typeface="Cambria Math" panose="02040503050406030204" pitchFamily="18" charset="0"/>
                            </a:rPr>
                            <m:t>−1</m:t>
                          </m:r>
                        </m:sup>
                      </m:sSup>
                      <m:r>
                        <a:rPr lang="zh-CN" altLang="en-US" i="1" dirty="0">
                          <a:solidFill>
                            <a:schemeClr val="tx1"/>
                          </a:solidFill>
                          <a:latin typeface="Cambria Math" panose="02040503050406030204" pitchFamily="18" charset="0"/>
                        </a:rPr>
                        <m:t>⋅</m:t>
                      </m:r>
                      <m:r>
                        <a:rPr lang="zh-CN" altLang="en-US" b="1" i="1" dirty="0">
                          <a:solidFill>
                            <a:schemeClr val="tx1"/>
                          </a:solidFill>
                          <a:latin typeface="Cambria Math" panose="02040503050406030204" pitchFamily="18" charset="0"/>
                        </a:rPr>
                        <m:t>𝟏</m:t>
                      </m:r>
                    </m:oMath>
                  </m:oMathPara>
                </a14:m>
                <a:endParaRPr lang="zh-CN" altLang="en-US" b="1" i="1" dirty="0">
                  <a:solidFill>
                    <a:schemeClr val="tx1"/>
                  </a:solidFill>
                  <a:latin typeface="Cambria Math" panose="02040503050406030204" pitchFamily="18" charset="0"/>
                </a:endParaRPr>
              </a:p>
            </p:txBody>
          </p:sp>
        </mc:Choice>
        <mc:Fallback xmlns="">
          <p:sp>
            <p:nvSpPr>
              <p:cNvPr id="21" name="TextBox 20">
                <a:extLst>
                  <a:ext uri="{FF2B5EF4-FFF2-40B4-BE49-F238E27FC236}">
                    <a16:creationId xmlns:a16="http://schemas.microsoft.com/office/drawing/2014/main" id="{BB9A9786-2FFA-4624-9A3F-2CB31C850EC9}"/>
                  </a:ext>
                </a:extLst>
              </p:cNvPr>
              <p:cNvSpPr txBox="1">
                <a:spLocks noRot="1" noChangeAspect="1" noMove="1" noResize="1" noEditPoints="1" noAdjustHandles="1" noChangeArrowheads="1" noChangeShapeType="1" noTextEdit="1"/>
              </p:cNvSpPr>
              <p:nvPr/>
            </p:nvSpPr>
            <p:spPr>
              <a:xfrm>
                <a:off x="6895577" y="5818563"/>
                <a:ext cx="3769046" cy="474874"/>
              </a:xfrm>
              <a:prstGeom prst="rect">
                <a:avLst/>
              </a:prstGeom>
              <a:blipFill>
                <a:blip r:embed="rId5"/>
                <a:stretch>
                  <a:fillRect/>
                </a:stretch>
              </a:blipFill>
            </p:spPr>
            <p:txBody>
              <a:bodyPr/>
              <a:lstStyle/>
              <a:p>
                <a:r>
                  <a:rPr lang="zh-CN" altLang="en-US">
                    <a:noFill/>
                  </a:rPr>
                  <a:t> </a:t>
                </a:r>
              </a:p>
            </p:txBody>
          </p:sp>
        </mc:Fallback>
      </mc:AlternateContent>
      <p:sp>
        <p:nvSpPr>
          <p:cNvPr id="22" name="Arrow: Left-Right 21">
            <a:extLst>
              <a:ext uri="{FF2B5EF4-FFF2-40B4-BE49-F238E27FC236}">
                <a16:creationId xmlns:a16="http://schemas.microsoft.com/office/drawing/2014/main" id="{1DE62CCE-EDB1-432F-94B3-64C22223A90C}"/>
              </a:ext>
            </a:extLst>
          </p:cNvPr>
          <p:cNvSpPr/>
          <p:nvPr/>
        </p:nvSpPr>
        <p:spPr>
          <a:xfrm>
            <a:off x="5760112" y="5830449"/>
            <a:ext cx="891811" cy="462988"/>
          </a:xfrm>
          <a:prstGeom prst="lef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191072586"/>
      </p:ext>
    </p:extLst>
  </p:cSld>
  <p:clrMapOvr>
    <a:overrideClrMapping bg1="dk1" tx1="lt1" bg2="dk2" tx2="lt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E37434-594A-4D66-B448-A8229D53AE03}"/>
              </a:ext>
            </a:extLst>
          </p:cNvPr>
          <p:cNvSpPr>
            <a:spLocks noGrp="1"/>
          </p:cNvSpPr>
          <p:nvPr>
            <p:ph type="title"/>
          </p:nvPr>
        </p:nvSpPr>
        <p:spPr>
          <a:xfrm>
            <a:off x="819912" y="3924184"/>
            <a:ext cx="10762488" cy="1207008"/>
          </a:xfrm>
        </p:spPr>
        <p:txBody>
          <a:bodyPr vert="horz" lIns="91440" tIns="45720" rIns="91440" bIns="45720" rtlCol="0" anchor="b">
            <a:normAutofit/>
          </a:bodyPr>
          <a:lstStyle/>
          <a:p>
            <a:pPr algn="ctr"/>
            <a:r>
              <a:rPr lang="en-US" altLang="zh-CN" sz="6000" kern="1200" dirty="0">
                <a:solidFill>
                  <a:schemeClr val="tx1"/>
                </a:solidFill>
                <a:latin typeface="+mj-lt"/>
                <a:ea typeface="+mj-ea"/>
                <a:cs typeface="+mj-cs"/>
              </a:rPr>
              <a:t>Betweenness Centrality</a:t>
            </a:r>
          </a:p>
        </p:txBody>
      </p:sp>
      <p:sp>
        <p:nvSpPr>
          <p:cNvPr id="3" name="Content Placeholder 2">
            <a:extLst>
              <a:ext uri="{FF2B5EF4-FFF2-40B4-BE49-F238E27FC236}">
                <a16:creationId xmlns:a16="http://schemas.microsoft.com/office/drawing/2014/main" id="{4FF9967E-2976-4AEC-ACAE-3BC177B63A25}"/>
              </a:ext>
            </a:extLst>
          </p:cNvPr>
          <p:cNvSpPr>
            <a:spLocks noGrp="1"/>
          </p:cNvSpPr>
          <p:nvPr>
            <p:ph idx="1"/>
          </p:nvPr>
        </p:nvSpPr>
        <p:spPr>
          <a:xfrm>
            <a:off x="1487424" y="5131192"/>
            <a:ext cx="9427464" cy="722376"/>
          </a:xfrm>
        </p:spPr>
        <p:txBody>
          <a:bodyPr vert="horz" lIns="91440" tIns="45720" rIns="91440" bIns="45720" rtlCol="0">
            <a:normAutofit/>
          </a:bodyPr>
          <a:lstStyle/>
          <a:p>
            <a:pPr marL="0" indent="0" algn="ctr">
              <a:buNone/>
            </a:pPr>
            <a:r>
              <a:rPr lang="en-US" altLang="zh-CN" sz="2200" b="0" i="0" u="none" strike="noStrike" kern="1200" baseline="0" dirty="0">
                <a:solidFill>
                  <a:schemeClr val="tx1"/>
                </a:solidFill>
                <a:latin typeface="+mn-lt"/>
                <a:ea typeface="+mn-ea"/>
                <a:cs typeface="+mn-cs"/>
              </a:rPr>
              <a:t>A node is important if it lies on many shortest paths between other nodes:</a:t>
            </a:r>
            <a:endParaRPr lang="en-US" altLang="zh-CN" sz="2200" kern="1200" dirty="0">
              <a:solidFill>
                <a:schemeClr val="tx1"/>
              </a:solidFill>
              <a:latin typeface="+mn-lt"/>
              <a:ea typeface="+mn-ea"/>
              <a:cs typeface="+mn-cs"/>
            </a:endParaRPr>
          </a:p>
        </p:txBody>
      </p:sp>
      <p:cxnSp>
        <p:nvCxnSpPr>
          <p:cNvPr id="13" name="Straight Connector 12">
            <a:extLst>
              <a:ext uri="{FF2B5EF4-FFF2-40B4-BE49-F238E27FC236}">
                <a16:creationId xmlns:a16="http://schemas.microsoft.com/office/drawing/2014/main" id="{B6375111-306C-49EA-9DD1-79A2ED78FA3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1251845"/>
            <a:ext cx="0" cy="21209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6" name="Picture 5" descr="A picture containing sky, outdoor, day&#10;&#10;Description automatically generated">
            <a:extLst>
              <a:ext uri="{FF2B5EF4-FFF2-40B4-BE49-F238E27FC236}">
                <a16:creationId xmlns:a16="http://schemas.microsoft.com/office/drawing/2014/main" id="{2101C25F-95E4-4FB7-B286-AB03DC1F1CAF}"/>
              </a:ext>
            </a:extLst>
          </p:cNvPr>
          <p:cNvPicPr>
            <a:picLocks noChangeAspect="1"/>
          </p:cNvPicPr>
          <p:nvPr/>
        </p:nvPicPr>
        <p:blipFill rotWithShape="1">
          <a:blip r:embed="rId2">
            <a:extLst>
              <a:ext uri="{28A0092B-C50C-407E-A947-70E740481C1C}">
                <a14:useLocalDpi xmlns:a14="http://schemas.microsoft.com/office/drawing/2010/main" val="0"/>
              </a:ext>
            </a:extLst>
          </a:blip>
          <a:srcRect t="9743" r="3" b="19393"/>
          <a:stretch/>
        </p:blipFill>
        <p:spPr>
          <a:xfrm>
            <a:off x="6370320" y="320109"/>
            <a:ext cx="5212080" cy="3857568"/>
          </a:xfrm>
          <a:prstGeom prst="rect">
            <a:avLst/>
          </a:prstGeom>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CF9C5147-C2A0-4517-9A04-3556B5C70CA5}"/>
                  </a:ext>
                </a:extLst>
              </p:cNvPr>
              <p:cNvSpPr txBox="1"/>
              <p:nvPr/>
            </p:nvSpPr>
            <p:spPr>
              <a:xfrm>
                <a:off x="2829818" y="5594042"/>
                <a:ext cx="6330966" cy="385694"/>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lIns="0" tIns="0" rIns="0" bIns="0" rtlCol="0">
                <a:noAutofit/>
              </a:bodyPr>
              <a:lstStyle/>
              <a:p>
                <a:pPr algn="ctr">
                  <a:spcAft>
                    <a:spcPts val="600"/>
                  </a:spcAft>
                </a:pPr>
                <a14:m>
                  <m:oMathPara xmlns:m="http://schemas.openxmlformats.org/officeDocument/2006/math">
                    <m:oMathParaPr>
                      <m:jc m:val="centerGroup"/>
                    </m:oMathParaPr>
                    <m:oMath xmlns:m="http://schemas.openxmlformats.org/officeDocument/2006/math">
                      <m:sSub>
                        <m:sSubPr>
                          <m:ctrlPr>
                            <a:rPr lang="zh-CN" altLang="en-US" i="1" smtClean="0">
                              <a:solidFill>
                                <a:srgbClr val="FFFFFF"/>
                              </a:solidFill>
                              <a:latin typeface="Cambria Math" panose="02040503050406030204" pitchFamily="18" charset="0"/>
                            </a:rPr>
                          </m:ctrlPr>
                        </m:sSubPr>
                        <m:e>
                          <m:r>
                            <a:rPr lang="en-US" altLang="zh-CN" b="0" i="1" smtClean="0">
                              <a:solidFill>
                                <a:srgbClr val="FFFFFF"/>
                              </a:solidFill>
                              <a:latin typeface="Cambria Math" panose="02040503050406030204" pitchFamily="18" charset="0"/>
                            </a:rPr>
                            <m:t>𝑐</m:t>
                          </m:r>
                        </m:e>
                        <m:sub>
                          <m:r>
                            <a:rPr lang="zh-CN" altLang="en-US" i="1">
                              <a:solidFill>
                                <a:srgbClr val="FFFFFF"/>
                              </a:solidFill>
                              <a:latin typeface="Cambria Math" panose="02040503050406030204" pitchFamily="18" charset="0"/>
                            </a:rPr>
                            <m:t>𝑣</m:t>
                          </m:r>
                        </m:sub>
                      </m:sSub>
                      <m:r>
                        <a:rPr lang="zh-CN" altLang="en-US" i="0">
                          <a:solidFill>
                            <a:srgbClr val="FFFFFF"/>
                          </a:solidFill>
                          <a:latin typeface="Cambria Math" panose="02040503050406030204" pitchFamily="18" charset="0"/>
                        </a:rPr>
                        <m:t>=</m:t>
                      </m:r>
                      <m:nary>
                        <m:naryPr>
                          <m:chr m:val="∑"/>
                          <m:limLoc m:val="undOvr"/>
                          <m:grow m:val="on"/>
                          <m:supHide m:val="on"/>
                          <m:ctrlPr>
                            <a:rPr lang="zh-CN" altLang="en-US" i="1">
                              <a:solidFill>
                                <a:srgbClr val="FFFFFF"/>
                              </a:solidFill>
                              <a:latin typeface="Cambria Math" panose="02040503050406030204" pitchFamily="18" charset="0"/>
                            </a:rPr>
                          </m:ctrlPr>
                        </m:naryPr>
                        <m:sub>
                          <m:r>
                            <a:rPr lang="zh-CN" altLang="en-US" i="1">
                              <a:solidFill>
                                <a:srgbClr val="FFFFFF"/>
                              </a:solidFill>
                              <a:latin typeface="Cambria Math" panose="02040503050406030204" pitchFamily="18" charset="0"/>
                            </a:rPr>
                            <m:t>𝑠</m:t>
                          </m:r>
                          <m:r>
                            <a:rPr lang="zh-CN" altLang="en-US" i="0">
                              <a:solidFill>
                                <a:srgbClr val="FFFFFF"/>
                              </a:solidFill>
                              <a:latin typeface="Cambria Math" panose="02040503050406030204" pitchFamily="18" charset="0"/>
                            </a:rPr>
                            <m:t>≠</m:t>
                          </m:r>
                          <m:r>
                            <a:rPr lang="zh-CN" altLang="en-US" i="1">
                              <a:solidFill>
                                <a:srgbClr val="FFFFFF"/>
                              </a:solidFill>
                              <a:latin typeface="Cambria Math" panose="02040503050406030204" pitchFamily="18" charset="0"/>
                            </a:rPr>
                            <m:t>𝑣</m:t>
                          </m:r>
                          <m:r>
                            <a:rPr lang="zh-CN" altLang="en-US" i="0">
                              <a:solidFill>
                                <a:srgbClr val="FFFFFF"/>
                              </a:solidFill>
                              <a:latin typeface="Cambria Math" panose="02040503050406030204" pitchFamily="18" charset="0"/>
                            </a:rPr>
                            <m:t>≠</m:t>
                          </m:r>
                          <m:r>
                            <a:rPr lang="zh-CN" altLang="en-US" i="1">
                              <a:solidFill>
                                <a:srgbClr val="FFFFFF"/>
                              </a:solidFill>
                              <a:latin typeface="Cambria Math" panose="02040503050406030204" pitchFamily="18" charset="0"/>
                            </a:rPr>
                            <m:t>𝑡</m:t>
                          </m:r>
                        </m:sub>
                        <m:sup/>
                        <m:e>
                          <m:f>
                            <m:fPr>
                              <m:ctrlPr>
                                <a:rPr lang="zh-CN" altLang="en-US" i="1" smtClean="0">
                                  <a:solidFill>
                                    <a:srgbClr val="FFFFFF"/>
                                  </a:solidFill>
                                  <a:latin typeface="Cambria Math" panose="02040503050406030204" pitchFamily="18" charset="0"/>
                                </a:rPr>
                              </m:ctrlPr>
                            </m:fPr>
                            <m:num>
                              <m:r>
                                <a:rPr lang="en-US" altLang="zh-CN" b="0" i="1" smtClean="0">
                                  <a:solidFill>
                                    <a:srgbClr val="FFFFFF"/>
                                  </a:solidFill>
                                  <a:latin typeface="Cambria Math" panose="02040503050406030204" pitchFamily="18" charset="0"/>
                                </a:rPr>
                                <m:t>#(</m:t>
                              </m:r>
                              <m:r>
                                <a:rPr lang="en-US" altLang="zh-CN" i="1">
                                  <a:solidFill>
                                    <a:srgbClr val="FFFFFF"/>
                                  </a:solidFill>
                                  <a:latin typeface="Cambria Math" panose="02040503050406030204" pitchFamily="18" charset="0"/>
                                </a:rPr>
                                <m:t>𝑠h𝑜𝑟𝑡𝑒𝑠𝑡</m:t>
                              </m:r>
                              <m:r>
                                <a:rPr lang="en-US" altLang="zh-CN" i="1">
                                  <a:solidFill>
                                    <a:srgbClr val="FFFFFF"/>
                                  </a:solidFill>
                                  <a:latin typeface="Cambria Math" panose="02040503050406030204" pitchFamily="18" charset="0"/>
                                </a:rPr>
                                <m:t> </m:t>
                              </m:r>
                              <m:r>
                                <a:rPr lang="en-US" altLang="zh-CN" i="1">
                                  <a:solidFill>
                                    <a:srgbClr val="FFFFFF"/>
                                  </a:solidFill>
                                  <a:latin typeface="Cambria Math" panose="02040503050406030204" pitchFamily="18" charset="0"/>
                                </a:rPr>
                                <m:t>𝑝𝑎𝑡h𝑠</m:t>
                              </m:r>
                              <m:r>
                                <a:rPr lang="en-US" altLang="zh-CN" i="1">
                                  <a:solidFill>
                                    <a:srgbClr val="FFFFFF"/>
                                  </a:solidFill>
                                  <a:latin typeface="Cambria Math" panose="02040503050406030204" pitchFamily="18" charset="0"/>
                                </a:rPr>
                                <m:t> </m:t>
                              </m:r>
                              <m:r>
                                <a:rPr lang="en-US" altLang="zh-CN" i="1">
                                  <a:solidFill>
                                    <a:srgbClr val="FFFFFF"/>
                                  </a:solidFill>
                                  <a:latin typeface="Cambria Math" panose="02040503050406030204" pitchFamily="18" charset="0"/>
                                </a:rPr>
                                <m:t>𝑏𝑒𝑡𝑤𝑒𝑒𝑛</m:t>
                              </m:r>
                              <m:r>
                                <a:rPr lang="en-US" altLang="zh-CN" i="1">
                                  <a:solidFill>
                                    <a:srgbClr val="FFFFFF"/>
                                  </a:solidFill>
                                  <a:latin typeface="Cambria Math" panose="02040503050406030204" pitchFamily="18" charset="0"/>
                                </a:rPr>
                                <m:t> </m:t>
                              </m:r>
                              <m:r>
                                <a:rPr lang="zh-CN" altLang="en-US" i="1">
                                  <a:solidFill>
                                    <a:srgbClr val="FFFFFF"/>
                                  </a:solidFill>
                                  <a:latin typeface="Cambria Math" panose="02040503050406030204" pitchFamily="18" charset="0"/>
                                </a:rPr>
                                <m:t>𝑠</m:t>
                              </m:r>
                              <m:r>
                                <a:rPr lang="zh-CN" altLang="en-US" i="1">
                                  <a:solidFill>
                                    <a:srgbClr val="FFFFFF"/>
                                  </a:solidFill>
                                  <a:latin typeface="Cambria Math" panose="02040503050406030204" pitchFamily="18" charset="0"/>
                                </a:rPr>
                                <m:t> </m:t>
                              </m:r>
                              <m:r>
                                <a:rPr lang="en-US" altLang="zh-CN" i="1">
                                  <a:solidFill>
                                    <a:srgbClr val="FFFFFF"/>
                                  </a:solidFill>
                                  <a:latin typeface="Cambria Math" panose="02040503050406030204" pitchFamily="18" charset="0"/>
                                </a:rPr>
                                <m:t>𝑎𝑛𝑑</m:t>
                              </m:r>
                              <m:r>
                                <a:rPr lang="en-US" altLang="zh-CN" i="1">
                                  <a:solidFill>
                                    <a:srgbClr val="FFFFFF"/>
                                  </a:solidFill>
                                  <a:latin typeface="Cambria Math" panose="02040503050406030204" pitchFamily="18" charset="0"/>
                                </a:rPr>
                                <m:t> </m:t>
                              </m:r>
                              <m:r>
                                <a:rPr lang="zh-CN" altLang="en-US" i="1">
                                  <a:solidFill>
                                    <a:srgbClr val="FFFFFF"/>
                                  </a:solidFill>
                                  <a:latin typeface="Cambria Math" panose="02040503050406030204" pitchFamily="18" charset="0"/>
                                </a:rPr>
                                <m:t>𝑡</m:t>
                              </m:r>
                              <m:r>
                                <a:rPr lang="zh-CN" altLang="en-US" i="1">
                                  <a:solidFill>
                                    <a:srgbClr val="FFFFFF"/>
                                  </a:solidFill>
                                  <a:latin typeface="Cambria Math" panose="02040503050406030204" pitchFamily="18" charset="0"/>
                                </a:rPr>
                                <m:t> </m:t>
                              </m:r>
                              <m:r>
                                <a:rPr lang="en-US" altLang="zh-CN" i="1">
                                  <a:solidFill>
                                    <a:srgbClr val="FFFFFF"/>
                                  </a:solidFill>
                                  <a:latin typeface="Cambria Math" panose="02040503050406030204" pitchFamily="18" charset="0"/>
                                </a:rPr>
                                <m:t>𝑡h𝑎𝑡</m:t>
                              </m:r>
                              <m:r>
                                <a:rPr lang="en-US" altLang="zh-CN" i="1">
                                  <a:solidFill>
                                    <a:srgbClr val="FFFFFF"/>
                                  </a:solidFill>
                                  <a:latin typeface="Cambria Math" panose="02040503050406030204" pitchFamily="18" charset="0"/>
                                </a:rPr>
                                <m:t> </m:t>
                              </m:r>
                              <m:r>
                                <a:rPr lang="en-US" altLang="zh-CN" i="1">
                                  <a:solidFill>
                                    <a:srgbClr val="FFFFFF"/>
                                  </a:solidFill>
                                  <a:latin typeface="Cambria Math" panose="02040503050406030204" pitchFamily="18" charset="0"/>
                                </a:rPr>
                                <m:t>𝑐𝑜𝑛𝑡𝑎𝑖𝑛</m:t>
                              </m:r>
                              <m:r>
                                <a:rPr lang="en-US" altLang="zh-CN" i="1">
                                  <a:solidFill>
                                    <a:srgbClr val="FFFFFF"/>
                                  </a:solidFill>
                                  <a:latin typeface="Cambria Math" panose="02040503050406030204" pitchFamily="18" charset="0"/>
                                </a:rPr>
                                <m:t> </m:t>
                              </m:r>
                              <m:r>
                                <a:rPr lang="zh-CN" altLang="en-US" i="1">
                                  <a:solidFill>
                                    <a:srgbClr val="FFFFFF"/>
                                  </a:solidFill>
                                  <a:latin typeface="Cambria Math" panose="02040503050406030204" pitchFamily="18" charset="0"/>
                                </a:rPr>
                                <m:t>𝑣</m:t>
                              </m:r>
                              <m:r>
                                <a:rPr lang="en-US" altLang="zh-CN" i="1">
                                  <a:solidFill>
                                    <a:srgbClr val="FFFFFF"/>
                                  </a:solidFill>
                                  <a:latin typeface="Cambria Math" panose="02040503050406030204" pitchFamily="18" charset="0"/>
                                </a:rPr>
                                <m:t>)</m:t>
                              </m:r>
                            </m:num>
                            <m:den>
                              <m:r>
                                <a:rPr lang="en-US" altLang="zh-CN" i="1">
                                  <a:solidFill>
                                    <a:srgbClr val="FFFFFF"/>
                                  </a:solidFill>
                                  <a:latin typeface="Cambria Math" panose="02040503050406030204" pitchFamily="18" charset="0"/>
                                </a:rPr>
                                <m:t>#(</m:t>
                              </m:r>
                              <m:r>
                                <a:rPr lang="en-US" altLang="zh-CN" i="1">
                                  <a:solidFill>
                                    <a:srgbClr val="FFFFFF"/>
                                  </a:solidFill>
                                  <a:latin typeface="Cambria Math" panose="02040503050406030204" pitchFamily="18" charset="0"/>
                                </a:rPr>
                                <m:t>𝑠h𝑜𝑟𝑡𝑒𝑠𝑡</m:t>
                              </m:r>
                              <m:r>
                                <a:rPr lang="en-US" altLang="zh-CN" i="1">
                                  <a:solidFill>
                                    <a:srgbClr val="FFFFFF"/>
                                  </a:solidFill>
                                  <a:latin typeface="Cambria Math" panose="02040503050406030204" pitchFamily="18" charset="0"/>
                                </a:rPr>
                                <m:t> </m:t>
                              </m:r>
                              <m:r>
                                <a:rPr lang="en-US" altLang="zh-CN" i="1">
                                  <a:solidFill>
                                    <a:srgbClr val="FFFFFF"/>
                                  </a:solidFill>
                                  <a:latin typeface="Cambria Math" panose="02040503050406030204" pitchFamily="18" charset="0"/>
                                </a:rPr>
                                <m:t>𝑝𝑎𝑡h𝑠</m:t>
                              </m:r>
                              <m:r>
                                <a:rPr lang="en-US" altLang="zh-CN" i="1">
                                  <a:solidFill>
                                    <a:srgbClr val="FFFFFF"/>
                                  </a:solidFill>
                                  <a:latin typeface="Cambria Math" panose="02040503050406030204" pitchFamily="18" charset="0"/>
                                </a:rPr>
                                <m:t> </m:t>
                              </m:r>
                              <m:r>
                                <a:rPr lang="en-US" altLang="zh-CN" i="1">
                                  <a:solidFill>
                                    <a:srgbClr val="FFFFFF"/>
                                  </a:solidFill>
                                  <a:latin typeface="Cambria Math" panose="02040503050406030204" pitchFamily="18" charset="0"/>
                                </a:rPr>
                                <m:t>𝑏𝑒𝑡𝑤𝑒𝑒𝑛</m:t>
                              </m:r>
                              <m:r>
                                <a:rPr lang="en-US" altLang="zh-CN" i="1">
                                  <a:solidFill>
                                    <a:srgbClr val="FFFFFF"/>
                                  </a:solidFill>
                                  <a:latin typeface="Cambria Math" panose="02040503050406030204" pitchFamily="18" charset="0"/>
                                </a:rPr>
                                <m:t> </m:t>
                              </m:r>
                              <m:r>
                                <a:rPr lang="zh-CN" altLang="en-US" i="1">
                                  <a:solidFill>
                                    <a:srgbClr val="FFFFFF"/>
                                  </a:solidFill>
                                  <a:latin typeface="Cambria Math" panose="02040503050406030204" pitchFamily="18" charset="0"/>
                                </a:rPr>
                                <m:t>𝑠</m:t>
                              </m:r>
                              <m:r>
                                <a:rPr lang="zh-CN" altLang="en-US" i="1">
                                  <a:solidFill>
                                    <a:srgbClr val="FFFFFF"/>
                                  </a:solidFill>
                                  <a:latin typeface="Cambria Math" panose="02040503050406030204" pitchFamily="18" charset="0"/>
                                </a:rPr>
                                <m:t> </m:t>
                              </m:r>
                              <m:r>
                                <a:rPr lang="en-US" altLang="zh-CN" i="1">
                                  <a:solidFill>
                                    <a:srgbClr val="FFFFFF"/>
                                  </a:solidFill>
                                  <a:latin typeface="Cambria Math" panose="02040503050406030204" pitchFamily="18" charset="0"/>
                                </a:rPr>
                                <m:t>𝑎𝑛𝑑</m:t>
                              </m:r>
                              <m:r>
                                <a:rPr lang="en-US" altLang="zh-CN" i="1">
                                  <a:solidFill>
                                    <a:srgbClr val="FFFFFF"/>
                                  </a:solidFill>
                                  <a:latin typeface="Cambria Math" panose="02040503050406030204" pitchFamily="18" charset="0"/>
                                </a:rPr>
                                <m:t> </m:t>
                              </m:r>
                              <m:r>
                                <a:rPr lang="zh-CN" altLang="en-US" i="1">
                                  <a:solidFill>
                                    <a:srgbClr val="FFFFFF"/>
                                  </a:solidFill>
                                  <a:latin typeface="Cambria Math" panose="02040503050406030204" pitchFamily="18" charset="0"/>
                                </a:rPr>
                                <m:t>𝑡</m:t>
                              </m:r>
                              <m:r>
                                <a:rPr lang="en-US" altLang="zh-CN" i="1">
                                  <a:solidFill>
                                    <a:srgbClr val="FFFFFF"/>
                                  </a:solidFill>
                                  <a:latin typeface="Cambria Math" panose="02040503050406030204" pitchFamily="18" charset="0"/>
                                </a:rPr>
                                <m:t>)</m:t>
                              </m:r>
                            </m:den>
                          </m:f>
                        </m:e>
                      </m:nary>
                    </m:oMath>
                  </m:oMathPara>
                </a14:m>
                <a:endParaRPr lang="zh-CN" altLang="en-US" dirty="0">
                  <a:solidFill>
                    <a:srgbClr val="FFFFFF"/>
                  </a:solidFill>
                </a:endParaRPr>
              </a:p>
            </p:txBody>
          </p:sp>
        </mc:Choice>
        <mc:Fallback xmlns="">
          <p:sp>
            <p:nvSpPr>
              <p:cNvPr id="4" name="TextBox 3">
                <a:extLst>
                  <a:ext uri="{FF2B5EF4-FFF2-40B4-BE49-F238E27FC236}">
                    <a16:creationId xmlns:a16="http://schemas.microsoft.com/office/drawing/2014/main" id="{CF9C5147-C2A0-4517-9A04-3556B5C70CA5}"/>
                  </a:ext>
                </a:extLst>
              </p:cNvPr>
              <p:cNvSpPr txBox="1">
                <a:spLocks noRot="1" noChangeAspect="1" noMove="1" noResize="1" noEditPoints="1" noAdjustHandles="1" noChangeArrowheads="1" noChangeShapeType="1" noTextEdit="1"/>
              </p:cNvSpPr>
              <p:nvPr/>
            </p:nvSpPr>
            <p:spPr>
              <a:xfrm>
                <a:off x="2829818" y="5594042"/>
                <a:ext cx="6330966" cy="385694"/>
              </a:xfrm>
              <a:prstGeom prst="rect">
                <a:avLst/>
              </a:prstGeom>
              <a:blipFill>
                <a:blip r:embed="rId3"/>
                <a:stretch>
                  <a:fillRect b="-133333"/>
                </a:stretch>
              </a:blipFill>
              <a:ln>
                <a:noFill/>
              </a:ln>
            </p:spPr>
            <p:txBody>
              <a:bodyPr/>
              <a:lstStyle/>
              <a:p>
                <a:r>
                  <a:rPr lang="zh-CN" altLang="en-US">
                    <a:noFill/>
                  </a:rPr>
                  <a:t> </a:t>
                </a:r>
              </a:p>
            </p:txBody>
          </p:sp>
        </mc:Fallback>
      </mc:AlternateContent>
      <p:pic>
        <p:nvPicPr>
          <p:cNvPr id="10" name="Picture 9" descr="A picture containing map, sky, text&#10;&#10;Description automatically generated">
            <a:extLst>
              <a:ext uri="{FF2B5EF4-FFF2-40B4-BE49-F238E27FC236}">
                <a16:creationId xmlns:a16="http://schemas.microsoft.com/office/drawing/2014/main" id="{6A97FB80-CF1E-4F5A-BEA8-4730646A565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7793" y="320109"/>
            <a:ext cx="5717508" cy="3907904"/>
          </a:xfrm>
          <a:prstGeom prst="rect">
            <a:avLst/>
          </a:prstGeom>
        </p:spPr>
      </p:pic>
    </p:spTree>
    <p:extLst>
      <p:ext uri="{BB962C8B-B14F-4D97-AF65-F5344CB8AC3E}">
        <p14:creationId xmlns:p14="http://schemas.microsoft.com/office/powerpoint/2010/main" val="3692302873"/>
      </p:ext>
    </p:extLst>
  </p:cSld>
  <p:clrMapOvr>
    <a:overrideClrMapping bg1="dk1" tx1="lt1" bg2="dk2" tx2="lt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E37434-594A-4D66-B448-A8229D53AE03}"/>
              </a:ext>
            </a:extLst>
          </p:cNvPr>
          <p:cNvSpPr>
            <a:spLocks noGrp="1"/>
          </p:cNvSpPr>
          <p:nvPr>
            <p:ph type="title"/>
          </p:nvPr>
        </p:nvSpPr>
        <p:spPr>
          <a:xfrm>
            <a:off x="742149" y="3962948"/>
            <a:ext cx="10762488" cy="1207008"/>
          </a:xfrm>
        </p:spPr>
        <p:txBody>
          <a:bodyPr vert="horz" lIns="91440" tIns="45720" rIns="91440" bIns="45720" rtlCol="0" anchor="b">
            <a:normAutofit/>
          </a:bodyPr>
          <a:lstStyle/>
          <a:p>
            <a:pPr algn="ctr"/>
            <a:r>
              <a:rPr lang="en-US" altLang="zh-CN" sz="6000" kern="1200" dirty="0">
                <a:solidFill>
                  <a:schemeClr val="tx1"/>
                </a:solidFill>
                <a:latin typeface="+mj-lt"/>
                <a:ea typeface="+mj-ea"/>
                <a:cs typeface="+mj-cs"/>
              </a:rPr>
              <a:t>Closeness Centrality</a:t>
            </a:r>
          </a:p>
        </p:txBody>
      </p:sp>
      <p:sp>
        <p:nvSpPr>
          <p:cNvPr id="3" name="Content Placeholder 2">
            <a:extLst>
              <a:ext uri="{FF2B5EF4-FFF2-40B4-BE49-F238E27FC236}">
                <a16:creationId xmlns:a16="http://schemas.microsoft.com/office/drawing/2014/main" id="{4FF9967E-2976-4AEC-ACAE-3BC177B63A25}"/>
              </a:ext>
            </a:extLst>
          </p:cNvPr>
          <p:cNvSpPr>
            <a:spLocks noGrp="1"/>
          </p:cNvSpPr>
          <p:nvPr>
            <p:ph idx="1"/>
          </p:nvPr>
        </p:nvSpPr>
        <p:spPr>
          <a:xfrm>
            <a:off x="1382267" y="5142741"/>
            <a:ext cx="9427464" cy="722376"/>
          </a:xfrm>
        </p:spPr>
        <p:txBody>
          <a:bodyPr vert="horz" lIns="91440" tIns="45720" rIns="91440" bIns="45720" rtlCol="0">
            <a:normAutofit/>
          </a:bodyPr>
          <a:lstStyle/>
          <a:p>
            <a:pPr marL="0" indent="0" algn="ctr">
              <a:buNone/>
            </a:pPr>
            <a:r>
              <a:rPr lang="en-US" altLang="zh-CN" sz="2200" b="0" i="0" u="none" strike="noStrike" kern="1200" baseline="0" dirty="0">
                <a:solidFill>
                  <a:schemeClr val="tx1"/>
                </a:solidFill>
                <a:latin typeface="+mn-lt"/>
                <a:ea typeface="+mn-ea"/>
                <a:cs typeface="+mn-cs"/>
              </a:rPr>
              <a:t>A node is important if it has small shortest pathlengths to all other nodes:</a:t>
            </a:r>
            <a:endParaRPr lang="en-US" altLang="zh-CN" sz="2200" kern="1200" dirty="0">
              <a:solidFill>
                <a:schemeClr val="tx1"/>
              </a:solidFill>
              <a:latin typeface="+mn-lt"/>
              <a:ea typeface="+mn-ea"/>
              <a:cs typeface="+mn-cs"/>
            </a:endParaRPr>
          </a:p>
        </p:txBody>
      </p:sp>
      <p:pic>
        <p:nvPicPr>
          <p:cNvPr id="9" name="Picture 8">
            <a:extLst>
              <a:ext uri="{FF2B5EF4-FFF2-40B4-BE49-F238E27FC236}">
                <a16:creationId xmlns:a16="http://schemas.microsoft.com/office/drawing/2014/main" id="{C5D7E10F-B654-42B8-BD02-AB653FC6D7AE}"/>
              </a:ext>
            </a:extLst>
          </p:cNvPr>
          <p:cNvPicPr>
            <a:picLocks noChangeAspect="1"/>
          </p:cNvPicPr>
          <p:nvPr/>
        </p:nvPicPr>
        <p:blipFill rotWithShape="1">
          <a:blip r:embed="rId2">
            <a:extLst>
              <a:ext uri="{28A0092B-C50C-407E-A947-70E740481C1C}">
                <a14:useLocalDpi xmlns:a14="http://schemas.microsoft.com/office/drawing/2010/main" val="0"/>
              </a:ext>
            </a:extLst>
          </a:blip>
          <a:srcRect t="16085" r="3" b="13987"/>
          <a:stretch/>
        </p:blipFill>
        <p:spPr>
          <a:xfrm>
            <a:off x="609600" y="320749"/>
            <a:ext cx="5212080" cy="3856948"/>
          </a:xfrm>
          <a:prstGeom prst="rect">
            <a:avLst/>
          </a:prstGeom>
        </p:spPr>
      </p:pic>
      <p:cxnSp>
        <p:nvCxnSpPr>
          <p:cNvPr id="19" name="Straight Connector 18">
            <a:extLst>
              <a:ext uri="{FF2B5EF4-FFF2-40B4-BE49-F238E27FC236}">
                <a16:creationId xmlns:a16="http://schemas.microsoft.com/office/drawing/2014/main" id="{B6375111-306C-49EA-9DD1-79A2ED78FA3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1251845"/>
            <a:ext cx="0" cy="21209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7" name="Picture 6" descr="A picture containing map&#10;&#10;Description automatically generated">
            <a:extLst>
              <a:ext uri="{FF2B5EF4-FFF2-40B4-BE49-F238E27FC236}">
                <a16:creationId xmlns:a16="http://schemas.microsoft.com/office/drawing/2014/main" id="{FE7909AA-B961-4E7F-8B6C-3B67BA69D6B7}"/>
              </a:ext>
            </a:extLst>
          </p:cNvPr>
          <p:cNvPicPr>
            <a:picLocks noChangeAspect="1"/>
          </p:cNvPicPr>
          <p:nvPr/>
        </p:nvPicPr>
        <p:blipFill rotWithShape="1">
          <a:blip r:embed="rId3">
            <a:extLst>
              <a:ext uri="{28A0092B-C50C-407E-A947-70E740481C1C}">
                <a14:useLocalDpi xmlns:a14="http://schemas.microsoft.com/office/drawing/2010/main" val="0"/>
              </a:ext>
            </a:extLst>
          </a:blip>
          <a:srcRect t="13563" r="1" b="18162"/>
          <a:stretch/>
        </p:blipFill>
        <p:spPr>
          <a:xfrm>
            <a:off x="6370322" y="320129"/>
            <a:ext cx="5212080" cy="3857568"/>
          </a:xfrm>
          <a:prstGeom prst="rect">
            <a:avLst/>
          </a:prstGeom>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CF9C5147-C2A0-4517-9A04-3556B5C70CA5}"/>
                  </a:ext>
                </a:extLst>
              </p:cNvPr>
              <p:cNvSpPr txBox="1"/>
              <p:nvPr/>
            </p:nvSpPr>
            <p:spPr>
              <a:xfrm>
                <a:off x="2274422" y="5683712"/>
                <a:ext cx="7643155" cy="1207268"/>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lIns="0" tIns="0" rIns="0" bIns="0" rtlCol="0">
                <a:noAutofit/>
              </a:bodyPr>
              <a:lstStyle/>
              <a:p>
                <a:pPr algn="ctr">
                  <a:spcAft>
                    <a:spcPts val="600"/>
                  </a:spcAft>
                </a:pPr>
                <a14:m>
                  <m:oMathPara xmlns:m="http://schemas.openxmlformats.org/officeDocument/2006/math">
                    <m:oMathParaPr>
                      <m:jc m:val="centerGroup"/>
                    </m:oMathParaPr>
                    <m:oMath xmlns:m="http://schemas.openxmlformats.org/officeDocument/2006/math">
                      <m:sSub>
                        <m:sSubPr>
                          <m:ctrlPr>
                            <a:rPr lang="zh-CN" altLang="en-US" sz="2000" i="1" smtClean="0">
                              <a:solidFill>
                                <a:srgbClr val="FFFFFF"/>
                              </a:solidFill>
                              <a:latin typeface="Cambria Math" panose="02040503050406030204" pitchFamily="18" charset="0"/>
                            </a:rPr>
                          </m:ctrlPr>
                        </m:sSubPr>
                        <m:e>
                          <m:r>
                            <a:rPr lang="en-US" altLang="zh-CN" sz="2000" i="1">
                              <a:solidFill>
                                <a:srgbClr val="FFFFFF"/>
                              </a:solidFill>
                              <a:latin typeface="Cambria Math" panose="02040503050406030204" pitchFamily="18" charset="0"/>
                            </a:rPr>
                            <m:t>𝑐</m:t>
                          </m:r>
                        </m:e>
                        <m:sub>
                          <m:r>
                            <a:rPr lang="zh-CN" altLang="en-US" sz="2000" i="1">
                              <a:solidFill>
                                <a:srgbClr val="FFFFFF"/>
                              </a:solidFill>
                              <a:latin typeface="Cambria Math" panose="02040503050406030204" pitchFamily="18" charset="0"/>
                            </a:rPr>
                            <m:t>𝑣</m:t>
                          </m:r>
                        </m:sub>
                      </m:sSub>
                      <m:r>
                        <a:rPr lang="zh-CN" altLang="en-US" sz="2000" i="1">
                          <a:solidFill>
                            <a:srgbClr val="FFFFFF"/>
                          </a:solidFill>
                          <a:latin typeface="Cambria Math" panose="02040503050406030204" pitchFamily="18" charset="0"/>
                        </a:rPr>
                        <m:t>=</m:t>
                      </m:r>
                      <m:f>
                        <m:fPr>
                          <m:ctrlPr>
                            <a:rPr lang="zh-CN" altLang="en-US" sz="2000" i="1" dirty="0" smtClean="0">
                              <a:solidFill>
                                <a:srgbClr val="FFFFFF"/>
                              </a:solidFill>
                              <a:latin typeface="Cambria Math" panose="02040503050406030204" pitchFamily="18" charset="0"/>
                            </a:rPr>
                          </m:ctrlPr>
                        </m:fPr>
                        <m:num>
                          <m:r>
                            <a:rPr lang="zh-CN" altLang="en-US" sz="2000" i="1" dirty="0">
                              <a:solidFill>
                                <a:srgbClr val="FFFFFF"/>
                              </a:solidFill>
                              <a:latin typeface="Cambria Math" panose="02040503050406030204" pitchFamily="18" charset="0"/>
                            </a:rPr>
                            <m:t>1</m:t>
                          </m:r>
                        </m:num>
                        <m:den>
                          <m:nary>
                            <m:naryPr>
                              <m:chr m:val="∑"/>
                              <m:limLoc m:val="undOvr"/>
                              <m:grow m:val="on"/>
                              <m:supHide m:val="on"/>
                              <m:ctrlPr>
                                <a:rPr lang="zh-CN" altLang="en-US" sz="2000" i="1" dirty="0">
                                  <a:solidFill>
                                    <a:srgbClr val="FFFFFF"/>
                                  </a:solidFill>
                                  <a:latin typeface="Cambria Math" panose="02040503050406030204" pitchFamily="18" charset="0"/>
                                </a:rPr>
                              </m:ctrlPr>
                            </m:naryPr>
                            <m:sub>
                              <m:r>
                                <a:rPr lang="zh-CN" altLang="en-US" sz="2000" i="1" dirty="0">
                                  <a:solidFill>
                                    <a:srgbClr val="FFFFFF"/>
                                  </a:solidFill>
                                  <a:latin typeface="Cambria Math" panose="02040503050406030204" pitchFamily="18" charset="0"/>
                                </a:rPr>
                                <m:t>𝑢</m:t>
                              </m:r>
                              <m:r>
                                <a:rPr lang="zh-CN" altLang="en-US" sz="2000" i="1" dirty="0">
                                  <a:solidFill>
                                    <a:srgbClr val="FFFFFF"/>
                                  </a:solidFill>
                                  <a:latin typeface="Cambria Math" panose="02040503050406030204" pitchFamily="18" charset="0"/>
                                </a:rPr>
                                <m:t>≠</m:t>
                              </m:r>
                              <m:r>
                                <a:rPr lang="zh-CN" altLang="en-US" sz="2000" i="1" dirty="0">
                                  <a:solidFill>
                                    <a:srgbClr val="FFFFFF"/>
                                  </a:solidFill>
                                  <a:latin typeface="Cambria Math" panose="02040503050406030204" pitchFamily="18" charset="0"/>
                                </a:rPr>
                                <m:t>𝑣</m:t>
                              </m:r>
                            </m:sub>
                            <m:sup/>
                            <m:e>
                              <m:r>
                                <a:rPr lang="en-US" altLang="zh-CN" sz="2000" i="1" dirty="0">
                                  <a:solidFill>
                                    <a:srgbClr val="FFFFFF"/>
                                  </a:solidFill>
                                  <a:latin typeface="Cambria Math" panose="02040503050406030204" pitchFamily="18" charset="0"/>
                                </a:rPr>
                                <m:t>𝑠h𝑜𝑟𝑡𝑒𝑠𝑡</m:t>
                              </m:r>
                              <m:r>
                                <a:rPr lang="en-US" altLang="zh-CN" sz="2000" i="1" dirty="0">
                                  <a:solidFill>
                                    <a:srgbClr val="FFFFFF"/>
                                  </a:solidFill>
                                  <a:latin typeface="Cambria Math" panose="02040503050406030204" pitchFamily="18" charset="0"/>
                                </a:rPr>
                                <m:t> </m:t>
                              </m:r>
                              <m:r>
                                <a:rPr lang="en-US" altLang="zh-CN" sz="2000" i="1" dirty="0">
                                  <a:solidFill>
                                    <a:srgbClr val="FFFFFF"/>
                                  </a:solidFill>
                                  <a:latin typeface="Cambria Math" panose="02040503050406030204" pitchFamily="18" charset="0"/>
                                </a:rPr>
                                <m:t>𝑝𝑎𝑡h</m:t>
                              </m:r>
                              <m:r>
                                <a:rPr lang="en-US" altLang="zh-CN" sz="2000" i="1" dirty="0">
                                  <a:solidFill>
                                    <a:srgbClr val="FFFFFF"/>
                                  </a:solidFill>
                                  <a:latin typeface="Cambria Math" panose="02040503050406030204" pitchFamily="18" charset="0"/>
                                </a:rPr>
                                <m:t> </m:t>
                              </m:r>
                              <m:r>
                                <a:rPr lang="en-US" altLang="zh-CN" sz="2000" i="1" dirty="0">
                                  <a:solidFill>
                                    <a:srgbClr val="FFFFFF"/>
                                  </a:solidFill>
                                  <a:latin typeface="Cambria Math" panose="02040503050406030204" pitchFamily="18" charset="0"/>
                                </a:rPr>
                                <m:t>𝑙𝑒𝑛𝑔𝑡h</m:t>
                              </m:r>
                              <m:r>
                                <a:rPr lang="en-US" altLang="zh-CN" sz="2000" i="1" dirty="0">
                                  <a:solidFill>
                                    <a:srgbClr val="FFFFFF"/>
                                  </a:solidFill>
                                  <a:latin typeface="Cambria Math" panose="02040503050406030204" pitchFamily="18" charset="0"/>
                                </a:rPr>
                                <m:t> </m:t>
                              </m:r>
                              <m:r>
                                <a:rPr lang="en-US" altLang="zh-CN" sz="2000" i="1" dirty="0">
                                  <a:solidFill>
                                    <a:srgbClr val="FFFFFF"/>
                                  </a:solidFill>
                                  <a:latin typeface="Cambria Math" panose="02040503050406030204" pitchFamily="18" charset="0"/>
                                </a:rPr>
                                <m:t>𝑏𝑒𝑡𝑤𝑒𝑒𝑛</m:t>
                              </m:r>
                              <m:r>
                                <a:rPr lang="en-US" altLang="zh-CN" sz="2000" i="1" dirty="0">
                                  <a:solidFill>
                                    <a:srgbClr val="FFFFFF"/>
                                  </a:solidFill>
                                  <a:latin typeface="Cambria Math" panose="02040503050406030204" pitchFamily="18" charset="0"/>
                                </a:rPr>
                                <m:t> </m:t>
                              </m:r>
                              <m:r>
                                <a:rPr lang="zh-CN" altLang="en-US" sz="2000" i="1" dirty="0">
                                  <a:solidFill>
                                    <a:srgbClr val="FFFFFF"/>
                                  </a:solidFill>
                                  <a:latin typeface="Cambria Math" panose="02040503050406030204" pitchFamily="18" charset="0"/>
                                </a:rPr>
                                <m:t>𝑢</m:t>
                              </m:r>
                              <m:r>
                                <a:rPr lang="zh-CN" altLang="en-US" sz="2000" i="1" dirty="0">
                                  <a:solidFill>
                                    <a:srgbClr val="FFFFFF"/>
                                  </a:solidFill>
                                  <a:latin typeface="Cambria Math" panose="02040503050406030204" pitchFamily="18" charset="0"/>
                                </a:rPr>
                                <m:t> </m:t>
                              </m:r>
                              <m:r>
                                <a:rPr lang="en-US" altLang="zh-CN" sz="2000" i="1" dirty="0">
                                  <a:solidFill>
                                    <a:srgbClr val="FFFFFF"/>
                                  </a:solidFill>
                                  <a:latin typeface="Cambria Math" panose="02040503050406030204" pitchFamily="18" charset="0"/>
                                </a:rPr>
                                <m:t>𝑎𝑛𝑑</m:t>
                              </m:r>
                              <m:r>
                                <a:rPr lang="en-US" altLang="zh-CN" sz="2000" i="1" dirty="0">
                                  <a:solidFill>
                                    <a:srgbClr val="FFFFFF"/>
                                  </a:solidFill>
                                  <a:latin typeface="Cambria Math" panose="02040503050406030204" pitchFamily="18" charset="0"/>
                                </a:rPr>
                                <m:t> </m:t>
                              </m:r>
                              <m:r>
                                <a:rPr lang="zh-CN" altLang="en-US" sz="2000" i="1" dirty="0">
                                  <a:solidFill>
                                    <a:srgbClr val="FFFFFF"/>
                                  </a:solidFill>
                                  <a:latin typeface="Cambria Math" panose="02040503050406030204" pitchFamily="18" charset="0"/>
                                </a:rPr>
                                <m:t>𝑣</m:t>
                              </m:r>
                            </m:e>
                          </m:nary>
                        </m:den>
                      </m:f>
                    </m:oMath>
                  </m:oMathPara>
                </a14:m>
                <a:endParaRPr lang="zh-CN" altLang="en-US" i="1" dirty="0">
                  <a:solidFill>
                    <a:srgbClr val="FFFFFF"/>
                  </a:solidFill>
                  <a:latin typeface="Cambria Math" panose="02040503050406030204" pitchFamily="18" charset="0"/>
                </a:endParaRPr>
              </a:p>
            </p:txBody>
          </p:sp>
        </mc:Choice>
        <mc:Fallback xmlns="">
          <p:sp>
            <p:nvSpPr>
              <p:cNvPr id="4" name="TextBox 3">
                <a:extLst>
                  <a:ext uri="{FF2B5EF4-FFF2-40B4-BE49-F238E27FC236}">
                    <a16:creationId xmlns:a16="http://schemas.microsoft.com/office/drawing/2014/main" id="{CF9C5147-C2A0-4517-9A04-3556B5C70CA5}"/>
                  </a:ext>
                </a:extLst>
              </p:cNvPr>
              <p:cNvSpPr txBox="1">
                <a:spLocks noRot="1" noChangeAspect="1" noMove="1" noResize="1" noEditPoints="1" noAdjustHandles="1" noChangeArrowheads="1" noChangeShapeType="1" noTextEdit="1"/>
              </p:cNvSpPr>
              <p:nvPr/>
            </p:nvSpPr>
            <p:spPr>
              <a:xfrm>
                <a:off x="2274422" y="5683712"/>
                <a:ext cx="7643155" cy="1207268"/>
              </a:xfrm>
              <a:prstGeom prst="rect">
                <a:avLst/>
              </a:prstGeom>
              <a:blipFill>
                <a:blip r:embed="rId5"/>
                <a:stretch>
                  <a:fillRect/>
                </a:stretch>
              </a:blipFill>
              <a:ln>
                <a:noFill/>
              </a:ln>
            </p:spPr>
            <p:txBody>
              <a:bodyPr/>
              <a:lstStyle/>
              <a:p>
                <a:r>
                  <a:rPr lang="zh-CN" altLang="en-US">
                    <a:noFill/>
                  </a:rPr>
                  <a:t> </a:t>
                </a:r>
              </a:p>
            </p:txBody>
          </p:sp>
        </mc:Fallback>
      </mc:AlternateContent>
    </p:spTree>
    <p:extLst>
      <p:ext uri="{BB962C8B-B14F-4D97-AF65-F5344CB8AC3E}">
        <p14:creationId xmlns:p14="http://schemas.microsoft.com/office/powerpoint/2010/main" val="3108588920"/>
      </p:ext>
    </p:extLst>
  </p:cSld>
  <p:clrMapOvr>
    <a:overrideClrMapping bg1="dk1" tx1="lt1" bg2="dk2" tx2="lt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E0C28A69-9B26-45AC-AFF7-719A7A50A0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C4C463D6-9F84-4E1A-9BAE-E832C25E18D7}"/>
              </a:ext>
            </a:extLst>
          </p:cNvPr>
          <p:cNvSpPr/>
          <p:nvPr/>
        </p:nvSpPr>
        <p:spPr>
          <a:xfrm>
            <a:off x="-1" y="-1"/>
            <a:ext cx="9666515" cy="2303829"/>
          </a:xfrm>
          <a:prstGeom prst="rect">
            <a:avLst/>
          </a:prstGeom>
          <a:solidFill>
            <a:srgbClr val="404040"/>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dirty="0"/>
          </a:p>
        </p:txBody>
      </p:sp>
      <p:sp>
        <p:nvSpPr>
          <p:cNvPr id="2" name="Title 1">
            <a:extLst>
              <a:ext uri="{FF2B5EF4-FFF2-40B4-BE49-F238E27FC236}">
                <a16:creationId xmlns:a16="http://schemas.microsoft.com/office/drawing/2014/main" id="{94B025AC-96D6-4E51-9AD5-F93EFDF704EC}"/>
              </a:ext>
            </a:extLst>
          </p:cNvPr>
          <p:cNvSpPr>
            <a:spLocks noGrp="1"/>
          </p:cNvSpPr>
          <p:nvPr>
            <p:ph type="title"/>
          </p:nvPr>
        </p:nvSpPr>
        <p:spPr>
          <a:xfrm>
            <a:off x="7145654" y="991443"/>
            <a:ext cx="4646295" cy="1087819"/>
          </a:xfrm>
        </p:spPr>
        <p:txBody>
          <a:bodyPr anchor="b">
            <a:normAutofit/>
          </a:bodyPr>
          <a:lstStyle/>
          <a:p>
            <a:r>
              <a:rPr lang="en-US" altLang="zh-CN" sz="3400" dirty="0">
                <a:solidFill>
                  <a:schemeClr val="accent4">
                    <a:lumMod val="40000"/>
                    <a:lumOff val="60000"/>
                  </a:schemeClr>
                </a:solidFill>
              </a:rPr>
              <a:t>Total Stats</a:t>
            </a:r>
            <a:endParaRPr lang="zh-CN" altLang="en-US" sz="3400" dirty="0">
              <a:solidFill>
                <a:schemeClr val="accent4">
                  <a:lumMod val="40000"/>
                  <a:lumOff val="60000"/>
                </a:schemeClr>
              </a:solidFill>
            </a:endParaRPr>
          </a:p>
        </p:txBody>
      </p:sp>
      <p:pic>
        <p:nvPicPr>
          <p:cNvPr id="9" name="Picture 8" descr="A picture containing window, water sport, plant, day&#10;&#10;Description automatically generated">
            <a:extLst>
              <a:ext uri="{FF2B5EF4-FFF2-40B4-BE49-F238E27FC236}">
                <a16:creationId xmlns:a16="http://schemas.microsoft.com/office/drawing/2014/main" id="{602A950B-1C97-4078-A67E-FAAAB702FC7A}"/>
              </a:ext>
            </a:extLst>
          </p:cNvPr>
          <p:cNvPicPr>
            <a:picLocks noChangeAspect="1"/>
          </p:cNvPicPr>
          <p:nvPr/>
        </p:nvPicPr>
        <p:blipFill rotWithShape="1">
          <a:blip r:embed="rId2">
            <a:extLst>
              <a:ext uri="{28A0092B-C50C-407E-A947-70E740481C1C}">
                <a14:useLocalDpi xmlns:a14="http://schemas.microsoft.com/office/drawing/2010/main" val="0"/>
              </a:ext>
            </a:extLst>
          </a:blip>
          <a:srcRect l="12683" r="3933" b="2"/>
          <a:stretch/>
        </p:blipFill>
        <p:spPr>
          <a:xfrm>
            <a:off x="20" y="-1"/>
            <a:ext cx="6688434" cy="6858000"/>
          </a:xfrm>
          <a:prstGeom prst="rect">
            <a:avLst/>
          </a:prstGeom>
        </p:spPr>
      </p:pic>
      <p:sp>
        <p:nvSpPr>
          <p:cNvPr id="22" name="Rectangle 21">
            <a:extLst>
              <a:ext uri="{FF2B5EF4-FFF2-40B4-BE49-F238E27FC236}">
                <a16:creationId xmlns:a16="http://schemas.microsoft.com/office/drawing/2014/main" id="{33AE4636-AEEC-45D6-84D4-7AC2DA48EC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383398" y="38793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4" name="Rectangle 23">
            <a:extLst>
              <a:ext uri="{FF2B5EF4-FFF2-40B4-BE49-F238E27FC236}">
                <a16:creationId xmlns:a16="http://schemas.microsoft.com/office/drawing/2014/main" id="{8D9CE0F4-2EB2-4F1F-8AAC-DB3571D9FE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45655" y="2285541"/>
            <a:ext cx="457200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23" name="Content Placeholder 3">
            <a:extLst>
              <a:ext uri="{FF2B5EF4-FFF2-40B4-BE49-F238E27FC236}">
                <a16:creationId xmlns:a16="http://schemas.microsoft.com/office/drawing/2014/main" id="{A66C92C6-2090-45DE-8283-2381D45EDAA0}"/>
              </a:ext>
            </a:extLst>
          </p:cNvPr>
          <p:cNvGraphicFramePr>
            <a:graphicFrameLocks/>
          </p:cNvGraphicFramePr>
          <p:nvPr>
            <p:extLst>
              <p:ext uri="{D42A27DB-BD31-4B8C-83A1-F6EECF244321}">
                <p14:modId xmlns:p14="http://schemas.microsoft.com/office/powerpoint/2010/main" val="3668328668"/>
              </p:ext>
            </p:extLst>
          </p:nvPr>
        </p:nvGraphicFramePr>
        <p:xfrm>
          <a:off x="7467520" y="2494936"/>
          <a:ext cx="1847844" cy="2024462"/>
        </p:xfrm>
        <a:graphic>
          <a:graphicData uri="http://schemas.openxmlformats.org/drawingml/2006/table">
            <a:tbl>
              <a:tblPr firstRow="1">
                <a:tableStyleId>{7E9639D4-E3E2-4D34-9284-5A2195B3D0D7}</a:tableStyleId>
              </a:tblPr>
              <a:tblGrid>
                <a:gridCol w="923922">
                  <a:extLst>
                    <a:ext uri="{9D8B030D-6E8A-4147-A177-3AD203B41FA5}">
                      <a16:colId xmlns:a16="http://schemas.microsoft.com/office/drawing/2014/main" val="1884443586"/>
                    </a:ext>
                  </a:extLst>
                </a:gridCol>
                <a:gridCol w="923922">
                  <a:extLst>
                    <a:ext uri="{9D8B030D-6E8A-4147-A177-3AD203B41FA5}">
                      <a16:colId xmlns:a16="http://schemas.microsoft.com/office/drawing/2014/main" val="1124219148"/>
                    </a:ext>
                  </a:extLst>
                </a:gridCol>
              </a:tblGrid>
              <a:tr h="184042">
                <a:tc>
                  <a:txBody>
                    <a:bodyPr/>
                    <a:lstStyle/>
                    <a:p>
                      <a:pPr algn="ctr" fontAlgn="ctr"/>
                      <a:r>
                        <a:rPr lang="en-US" sz="1100" b="0" u="none" strike="noStrike" dirty="0">
                          <a:solidFill>
                            <a:schemeClr val="bg1"/>
                          </a:solidFill>
                          <a:effectLst/>
                        </a:rPr>
                        <a:t>id</a:t>
                      </a:r>
                      <a:endParaRPr lang="en-US" sz="1100" b="0" i="0" u="none" strike="noStrike" dirty="0">
                        <a:solidFill>
                          <a:schemeClr val="bg1"/>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en-US" sz="1100" b="0" u="none" strike="noStrike" dirty="0">
                          <a:solidFill>
                            <a:schemeClr val="bg1"/>
                          </a:solidFill>
                          <a:effectLst/>
                        </a:rPr>
                        <a:t>degree</a:t>
                      </a:r>
                      <a:endParaRPr lang="en-US" sz="1100" b="0" i="0" u="none" strike="noStrike" dirty="0">
                        <a:solidFill>
                          <a:schemeClr val="bg1"/>
                        </a:solidFill>
                        <a:effectLst/>
                        <a:latin typeface="等线" panose="02010600030101010101" pitchFamily="2" charset="-122"/>
                        <a:ea typeface="等线" panose="02010600030101010101" pitchFamily="2" charset="-122"/>
                      </a:endParaRPr>
                    </a:p>
                  </a:txBody>
                  <a:tcPr marL="7620" marR="7620" marT="7620" marB="0" anchor="ctr"/>
                </a:tc>
                <a:extLst>
                  <a:ext uri="{0D108BD9-81ED-4DB2-BD59-A6C34878D82A}">
                    <a16:rowId xmlns:a16="http://schemas.microsoft.com/office/drawing/2014/main" val="2070663971"/>
                  </a:ext>
                </a:extLst>
              </a:tr>
              <a:tr h="184042">
                <a:tc>
                  <a:txBody>
                    <a:bodyPr/>
                    <a:lstStyle/>
                    <a:p>
                      <a:pPr algn="ctr" fontAlgn="ctr"/>
                      <a:r>
                        <a:rPr lang="en-US" altLang="zh-CN" sz="1100" b="0" u="none" strike="noStrike" dirty="0">
                          <a:solidFill>
                            <a:schemeClr val="tx1"/>
                          </a:solidFill>
                          <a:effectLst/>
                        </a:rPr>
                        <a:t>107</a:t>
                      </a:r>
                      <a:endParaRPr lang="en-US" altLang="zh-CN" sz="1100" b="0" i="0" u="none" strike="noStrike" dirty="0">
                        <a:solidFill>
                          <a:schemeClr val="tx1"/>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en-US" altLang="zh-CN" sz="1100" b="0" u="none" strike="noStrike" dirty="0">
                          <a:solidFill>
                            <a:schemeClr val="tx1"/>
                          </a:solidFill>
                          <a:effectLst/>
                        </a:rPr>
                        <a:t>1045</a:t>
                      </a:r>
                      <a:endParaRPr lang="en-US" altLang="zh-CN" sz="1100" b="0" i="0" u="none" strike="noStrike" dirty="0">
                        <a:solidFill>
                          <a:schemeClr val="tx1"/>
                        </a:solidFill>
                        <a:effectLst/>
                        <a:latin typeface="等线" panose="02010600030101010101" pitchFamily="2" charset="-122"/>
                        <a:ea typeface="等线" panose="02010600030101010101" pitchFamily="2" charset="-122"/>
                      </a:endParaRPr>
                    </a:p>
                  </a:txBody>
                  <a:tcPr marL="7620" marR="7620" marT="7620" marB="0" anchor="ctr"/>
                </a:tc>
                <a:extLst>
                  <a:ext uri="{0D108BD9-81ED-4DB2-BD59-A6C34878D82A}">
                    <a16:rowId xmlns:a16="http://schemas.microsoft.com/office/drawing/2014/main" val="2204172957"/>
                  </a:ext>
                </a:extLst>
              </a:tr>
              <a:tr h="184042">
                <a:tc>
                  <a:txBody>
                    <a:bodyPr/>
                    <a:lstStyle/>
                    <a:p>
                      <a:pPr algn="ctr" fontAlgn="ctr"/>
                      <a:r>
                        <a:rPr lang="en-US" altLang="zh-CN" sz="1100" b="0" u="none" strike="noStrike" dirty="0">
                          <a:solidFill>
                            <a:schemeClr val="tx1"/>
                          </a:solidFill>
                          <a:effectLst/>
                        </a:rPr>
                        <a:t>1684</a:t>
                      </a:r>
                      <a:endParaRPr lang="en-US" altLang="zh-CN" sz="1100" b="0" i="0" u="none" strike="noStrike" dirty="0">
                        <a:solidFill>
                          <a:schemeClr val="tx1"/>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en-US" altLang="zh-CN" sz="1100" b="0" u="none" strike="noStrike" dirty="0">
                          <a:solidFill>
                            <a:schemeClr val="tx1"/>
                          </a:solidFill>
                          <a:effectLst/>
                        </a:rPr>
                        <a:t>792</a:t>
                      </a:r>
                      <a:endParaRPr lang="en-US" altLang="zh-CN" sz="1100" b="0" i="0" u="none" strike="noStrike" dirty="0">
                        <a:solidFill>
                          <a:schemeClr val="tx1"/>
                        </a:solidFill>
                        <a:effectLst/>
                        <a:latin typeface="等线" panose="02010600030101010101" pitchFamily="2" charset="-122"/>
                        <a:ea typeface="等线" panose="02010600030101010101" pitchFamily="2" charset="-122"/>
                      </a:endParaRPr>
                    </a:p>
                  </a:txBody>
                  <a:tcPr marL="7620" marR="7620" marT="7620" marB="0" anchor="ctr"/>
                </a:tc>
                <a:extLst>
                  <a:ext uri="{0D108BD9-81ED-4DB2-BD59-A6C34878D82A}">
                    <a16:rowId xmlns:a16="http://schemas.microsoft.com/office/drawing/2014/main" val="716245685"/>
                  </a:ext>
                </a:extLst>
              </a:tr>
              <a:tr h="184042">
                <a:tc>
                  <a:txBody>
                    <a:bodyPr/>
                    <a:lstStyle/>
                    <a:p>
                      <a:pPr algn="ctr" fontAlgn="ctr"/>
                      <a:r>
                        <a:rPr lang="en-US" altLang="zh-CN" sz="1100" b="0" u="none" strike="noStrike">
                          <a:solidFill>
                            <a:schemeClr val="tx1"/>
                          </a:solidFill>
                          <a:effectLst/>
                        </a:rPr>
                        <a:t>1912</a:t>
                      </a:r>
                      <a:endParaRPr lang="en-US" altLang="zh-CN" sz="1100" b="0" i="0" u="none" strike="noStrike">
                        <a:solidFill>
                          <a:schemeClr val="tx1"/>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en-US" altLang="zh-CN" sz="1100" b="0" u="none" strike="noStrike" dirty="0">
                          <a:solidFill>
                            <a:schemeClr val="tx1"/>
                          </a:solidFill>
                          <a:effectLst/>
                        </a:rPr>
                        <a:t>755</a:t>
                      </a:r>
                      <a:endParaRPr lang="en-US" altLang="zh-CN" sz="1100" b="0" i="0" u="none" strike="noStrike" dirty="0">
                        <a:solidFill>
                          <a:schemeClr val="tx1"/>
                        </a:solidFill>
                        <a:effectLst/>
                        <a:latin typeface="等线" panose="02010600030101010101" pitchFamily="2" charset="-122"/>
                        <a:ea typeface="等线" panose="02010600030101010101" pitchFamily="2" charset="-122"/>
                      </a:endParaRPr>
                    </a:p>
                  </a:txBody>
                  <a:tcPr marL="7620" marR="7620" marT="7620" marB="0" anchor="ctr"/>
                </a:tc>
                <a:extLst>
                  <a:ext uri="{0D108BD9-81ED-4DB2-BD59-A6C34878D82A}">
                    <a16:rowId xmlns:a16="http://schemas.microsoft.com/office/drawing/2014/main" val="3419643585"/>
                  </a:ext>
                </a:extLst>
              </a:tr>
              <a:tr h="184042">
                <a:tc>
                  <a:txBody>
                    <a:bodyPr/>
                    <a:lstStyle/>
                    <a:p>
                      <a:pPr algn="ctr" fontAlgn="ctr"/>
                      <a:r>
                        <a:rPr lang="en-US" altLang="zh-CN" sz="1100" b="0" u="none" strike="noStrike" dirty="0">
                          <a:solidFill>
                            <a:schemeClr val="tx1"/>
                          </a:solidFill>
                          <a:effectLst/>
                        </a:rPr>
                        <a:t>3437</a:t>
                      </a:r>
                      <a:endParaRPr lang="en-US" altLang="zh-CN" sz="1100" b="0" i="0" u="none" strike="noStrike" dirty="0">
                        <a:solidFill>
                          <a:schemeClr val="tx1"/>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en-US" altLang="zh-CN" sz="1100" b="0" u="none" strike="noStrike">
                          <a:solidFill>
                            <a:schemeClr val="tx1"/>
                          </a:solidFill>
                          <a:effectLst/>
                        </a:rPr>
                        <a:t>547</a:t>
                      </a:r>
                      <a:endParaRPr lang="en-US" altLang="zh-CN" sz="1100" b="0" i="0" u="none" strike="noStrike">
                        <a:solidFill>
                          <a:schemeClr val="tx1"/>
                        </a:solidFill>
                        <a:effectLst/>
                        <a:latin typeface="等线" panose="02010600030101010101" pitchFamily="2" charset="-122"/>
                        <a:ea typeface="等线" panose="02010600030101010101" pitchFamily="2" charset="-122"/>
                      </a:endParaRPr>
                    </a:p>
                  </a:txBody>
                  <a:tcPr marL="7620" marR="7620" marT="7620" marB="0" anchor="ctr"/>
                </a:tc>
                <a:extLst>
                  <a:ext uri="{0D108BD9-81ED-4DB2-BD59-A6C34878D82A}">
                    <a16:rowId xmlns:a16="http://schemas.microsoft.com/office/drawing/2014/main" val="3794258012"/>
                  </a:ext>
                </a:extLst>
              </a:tr>
              <a:tr h="184042">
                <a:tc>
                  <a:txBody>
                    <a:bodyPr/>
                    <a:lstStyle/>
                    <a:p>
                      <a:pPr algn="ctr" fontAlgn="ctr"/>
                      <a:r>
                        <a:rPr lang="en-US" altLang="zh-CN" sz="1100" b="0" u="none" strike="noStrike" dirty="0">
                          <a:solidFill>
                            <a:schemeClr val="tx1"/>
                          </a:solidFill>
                          <a:effectLst/>
                        </a:rPr>
                        <a:t>0</a:t>
                      </a:r>
                      <a:endParaRPr lang="en-US" altLang="zh-CN" sz="1100" b="0" i="0" u="none" strike="noStrike" dirty="0">
                        <a:solidFill>
                          <a:schemeClr val="tx1"/>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en-US" altLang="zh-CN" sz="1100" b="0" u="none" strike="noStrike">
                          <a:solidFill>
                            <a:schemeClr val="tx1"/>
                          </a:solidFill>
                          <a:effectLst/>
                        </a:rPr>
                        <a:t>347</a:t>
                      </a:r>
                      <a:endParaRPr lang="en-US" altLang="zh-CN" sz="1100" b="0" i="0" u="none" strike="noStrike">
                        <a:solidFill>
                          <a:schemeClr val="tx1"/>
                        </a:solidFill>
                        <a:effectLst/>
                        <a:latin typeface="等线" panose="02010600030101010101" pitchFamily="2" charset="-122"/>
                        <a:ea typeface="等线" panose="02010600030101010101" pitchFamily="2" charset="-122"/>
                      </a:endParaRPr>
                    </a:p>
                  </a:txBody>
                  <a:tcPr marL="7620" marR="7620" marT="7620" marB="0" anchor="ctr"/>
                </a:tc>
                <a:extLst>
                  <a:ext uri="{0D108BD9-81ED-4DB2-BD59-A6C34878D82A}">
                    <a16:rowId xmlns:a16="http://schemas.microsoft.com/office/drawing/2014/main" val="1479412979"/>
                  </a:ext>
                </a:extLst>
              </a:tr>
              <a:tr h="184042">
                <a:tc>
                  <a:txBody>
                    <a:bodyPr/>
                    <a:lstStyle/>
                    <a:p>
                      <a:pPr algn="ctr" fontAlgn="ctr"/>
                      <a:r>
                        <a:rPr lang="en-US" altLang="zh-CN" sz="1100" b="0" u="none" strike="noStrike">
                          <a:solidFill>
                            <a:schemeClr val="tx1"/>
                          </a:solidFill>
                          <a:effectLst/>
                        </a:rPr>
                        <a:t>2543</a:t>
                      </a:r>
                      <a:endParaRPr lang="en-US" altLang="zh-CN" sz="1100" b="0" i="0" u="none" strike="noStrike">
                        <a:solidFill>
                          <a:schemeClr val="tx1"/>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en-US" altLang="zh-CN" sz="1100" b="0" u="none" strike="noStrike">
                          <a:solidFill>
                            <a:schemeClr val="tx1"/>
                          </a:solidFill>
                          <a:effectLst/>
                        </a:rPr>
                        <a:t>294</a:t>
                      </a:r>
                      <a:endParaRPr lang="en-US" altLang="zh-CN" sz="1100" b="0" i="0" u="none" strike="noStrike">
                        <a:solidFill>
                          <a:schemeClr val="tx1"/>
                        </a:solidFill>
                        <a:effectLst/>
                        <a:latin typeface="等线" panose="02010600030101010101" pitchFamily="2" charset="-122"/>
                        <a:ea typeface="等线" panose="02010600030101010101" pitchFamily="2" charset="-122"/>
                      </a:endParaRPr>
                    </a:p>
                  </a:txBody>
                  <a:tcPr marL="7620" marR="7620" marT="7620" marB="0" anchor="ctr"/>
                </a:tc>
                <a:extLst>
                  <a:ext uri="{0D108BD9-81ED-4DB2-BD59-A6C34878D82A}">
                    <a16:rowId xmlns:a16="http://schemas.microsoft.com/office/drawing/2014/main" val="2568948325"/>
                  </a:ext>
                </a:extLst>
              </a:tr>
              <a:tr h="184042">
                <a:tc>
                  <a:txBody>
                    <a:bodyPr/>
                    <a:lstStyle/>
                    <a:p>
                      <a:pPr algn="ctr" fontAlgn="ctr"/>
                      <a:r>
                        <a:rPr lang="en-US" altLang="zh-CN" sz="1100" b="0" u="none" strike="noStrike">
                          <a:solidFill>
                            <a:schemeClr val="tx1"/>
                          </a:solidFill>
                          <a:effectLst/>
                        </a:rPr>
                        <a:t>2347</a:t>
                      </a:r>
                      <a:endParaRPr lang="en-US" altLang="zh-CN" sz="1100" b="0" i="0" u="none" strike="noStrike">
                        <a:solidFill>
                          <a:schemeClr val="tx1"/>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en-US" altLang="zh-CN" sz="1100" b="0" u="none" strike="noStrike">
                          <a:solidFill>
                            <a:schemeClr val="tx1"/>
                          </a:solidFill>
                          <a:effectLst/>
                        </a:rPr>
                        <a:t>291</a:t>
                      </a:r>
                      <a:endParaRPr lang="en-US" altLang="zh-CN" sz="1100" b="0" i="0" u="none" strike="noStrike">
                        <a:solidFill>
                          <a:schemeClr val="tx1"/>
                        </a:solidFill>
                        <a:effectLst/>
                        <a:latin typeface="等线" panose="02010600030101010101" pitchFamily="2" charset="-122"/>
                        <a:ea typeface="等线" panose="02010600030101010101" pitchFamily="2" charset="-122"/>
                      </a:endParaRPr>
                    </a:p>
                  </a:txBody>
                  <a:tcPr marL="7620" marR="7620" marT="7620" marB="0" anchor="ctr"/>
                </a:tc>
                <a:extLst>
                  <a:ext uri="{0D108BD9-81ED-4DB2-BD59-A6C34878D82A}">
                    <a16:rowId xmlns:a16="http://schemas.microsoft.com/office/drawing/2014/main" val="3078226530"/>
                  </a:ext>
                </a:extLst>
              </a:tr>
              <a:tr h="184042">
                <a:tc>
                  <a:txBody>
                    <a:bodyPr/>
                    <a:lstStyle/>
                    <a:p>
                      <a:pPr algn="ctr" fontAlgn="ctr"/>
                      <a:r>
                        <a:rPr lang="en-US" altLang="zh-CN" sz="1100" b="0" u="none" strike="noStrike">
                          <a:solidFill>
                            <a:schemeClr val="tx1"/>
                          </a:solidFill>
                          <a:effectLst/>
                        </a:rPr>
                        <a:t>1888</a:t>
                      </a:r>
                      <a:endParaRPr lang="en-US" altLang="zh-CN" sz="1100" b="0" i="0" u="none" strike="noStrike">
                        <a:solidFill>
                          <a:schemeClr val="tx1"/>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en-US" altLang="zh-CN" sz="1100" b="0" u="none" strike="noStrike">
                          <a:solidFill>
                            <a:schemeClr val="tx1"/>
                          </a:solidFill>
                          <a:effectLst/>
                        </a:rPr>
                        <a:t>254</a:t>
                      </a:r>
                      <a:endParaRPr lang="en-US" altLang="zh-CN" sz="1100" b="0" i="0" u="none" strike="noStrike">
                        <a:solidFill>
                          <a:schemeClr val="tx1"/>
                        </a:solidFill>
                        <a:effectLst/>
                        <a:latin typeface="等线" panose="02010600030101010101" pitchFamily="2" charset="-122"/>
                        <a:ea typeface="等线" panose="02010600030101010101" pitchFamily="2" charset="-122"/>
                      </a:endParaRPr>
                    </a:p>
                  </a:txBody>
                  <a:tcPr marL="7620" marR="7620" marT="7620" marB="0" anchor="ctr"/>
                </a:tc>
                <a:extLst>
                  <a:ext uri="{0D108BD9-81ED-4DB2-BD59-A6C34878D82A}">
                    <a16:rowId xmlns:a16="http://schemas.microsoft.com/office/drawing/2014/main" val="3097449516"/>
                  </a:ext>
                </a:extLst>
              </a:tr>
              <a:tr h="184042">
                <a:tc>
                  <a:txBody>
                    <a:bodyPr/>
                    <a:lstStyle/>
                    <a:p>
                      <a:pPr algn="ctr" fontAlgn="ctr"/>
                      <a:r>
                        <a:rPr lang="en-US" altLang="zh-CN" sz="1100" b="0" u="none" strike="noStrike">
                          <a:solidFill>
                            <a:schemeClr val="tx1"/>
                          </a:solidFill>
                          <a:effectLst/>
                        </a:rPr>
                        <a:t>1800</a:t>
                      </a:r>
                      <a:endParaRPr lang="en-US" altLang="zh-CN" sz="1100" b="0" i="0" u="none" strike="noStrike">
                        <a:solidFill>
                          <a:schemeClr val="tx1"/>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en-US" altLang="zh-CN" sz="1100" b="0" u="none" strike="noStrike">
                          <a:solidFill>
                            <a:schemeClr val="tx1"/>
                          </a:solidFill>
                          <a:effectLst/>
                        </a:rPr>
                        <a:t>245</a:t>
                      </a:r>
                      <a:endParaRPr lang="en-US" altLang="zh-CN" sz="1100" b="0" i="0" u="none" strike="noStrike">
                        <a:solidFill>
                          <a:schemeClr val="tx1"/>
                        </a:solidFill>
                        <a:effectLst/>
                        <a:latin typeface="等线" panose="02010600030101010101" pitchFamily="2" charset="-122"/>
                        <a:ea typeface="等线" panose="02010600030101010101" pitchFamily="2" charset="-122"/>
                      </a:endParaRPr>
                    </a:p>
                  </a:txBody>
                  <a:tcPr marL="7620" marR="7620" marT="7620" marB="0" anchor="ctr"/>
                </a:tc>
                <a:extLst>
                  <a:ext uri="{0D108BD9-81ED-4DB2-BD59-A6C34878D82A}">
                    <a16:rowId xmlns:a16="http://schemas.microsoft.com/office/drawing/2014/main" val="722319977"/>
                  </a:ext>
                </a:extLst>
              </a:tr>
              <a:tr h="184042">
                <a:tc>
                  <a:txBody>
                    <a:bodyPr/>
                    <a:lstStyle/>
                    <a:p>
                      <a:pPr algn="ctr" fontAlgn="ctr"/>
                      <a:r>
                        <a:rPr lang="en-US" altLang="zh-CN" sz="1100" b="0" u="none" strike="noStrike">
                          <a:solidFill>
                            <a:schemeClr val="tx1"/>
                          </a:solidFill>
                          <a:effectLst/>
                        </a:rPr>
                        <a:t>1663</a:t>
                      </a:r>
                      <a:endParaRPr lang="en-US" altLang="zh-CN" sz="1100" b="0" i="0" u="none" strike="noStrike">
                        <a:solidFill>
                          <a:schemeClr val="tx1"/>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en-US" altLang="zh-CN" sz="1100" b="0" u="none" strike="noStrike" dirty="0">
                          <a:solidFill>
                            <a:schemeClr val="tx1"/>
                          </a:solidFill>
                          <a:effectLst/>
                        </a:rPr>
                        <a:t>235</a:t>
                      </a:r>
                      <a:endParaRPr lang="en-US" altLang="zh-CN" sz="1100" b="0" i="0" u="none" strike="noStrike" dirty="0">
                        <a:solidFill>
                          <a:schemeClr val="tx1"/>
                        </a:solidFill>
                        <a:effectLst/>
                        <a:latin typeface="等线" panose="02010600030101010101" pitchFamily="2" charset="-122"/>
                        <a:ea typeface="等线" panose="02010600030101010101" pitchFamily="2" charset="-122"/>
                      </a:endParaRPr>
                    </a:p>
                  </a:txBody>
                  <a:tcPr marL="7620" marR="7620" marT="7620" marB="0" anchor="ctr"/>
                </a:tc>
                <a:extLst>
                  <a:ext uri="{0D108BD9-81ED-4DB2-BD59-A6C34878D82A}">
                    <a16:rowId xmlns:a16="http://schemas.microsoft.com/office/drawing/2014/main" val="1151398802"/>
                  </a:ext>
                </a:extLst>
              </a:tr>
            </a:tbl>
          </a:graphicData>
        </a:graphic>
      </p:graphicFrame>
      <p:graphicFrame>
        <p:nvGraphicFramePr>
          <p:cNvPr id="25" name="Table 24">
            <a:extLst>
              <a:ext uri="{FF2B5EF4-FFF2-40B4-BE49-F238E27FC236}">
                <a16:creationId xmlns:a16="http://schemas.microsoft.com/office/drawing/2014/main" id="{FF404EA0-EEB3-4347-BDEB-AA0A37186128}"/>
              </a:ext>
            </a:extLst>
          </p:cNvPr>
          <p:cNvGraphicFramePr>
            <a:graphicFrameLocks noGrp="1"/>
          </p:cNvGraphicFramePr>
          <p:nvPr>
            <p:extLst>
              <p:ext uri="{D42A27DB-BD31-4B8C-83A1-F6EECF244321}">
                <p14:modId xmlns:p14="http://schemas.microsoft.com/office/powerpoint/2010/main" val="2608516681"/>
              </p:ext>
            </p:extLst>
          </p:nvPr>
        </p:nvGraphicFramePr>
        <p:xfrm>
          <a:off x="9744489" y="195328"/>
          <a:ext cx="1847844" cy="1994542"/>
        </p:xfrm>
        <a:graphic>
          <a:graphicData uri="http://schemas.openxmlformats.org/drawingml/2006/table">
            <a:tbl>
              <a:tblPr firstRow="1">
                <a:tableStyleId>{7E9639D4-E3E2-4D34-9284-5A2195B3D0D7}</a:tableStyleId>
              </a:tblPr>
              <a:tblGrid>
                <a:gridCol w="923922">
                  <a:extLst>
                    <a:ext uri="{9D8B030D-6E8A-4147-A177-3AD203B41FA5}">
                      <a16:colId xmlns:a16="http://schemas.microsoft.com/office/drawing/2014/main" val="3501514201"/>
                    </a:ext>
                  </a:extLst>
                </a:gridCol>
                <a:gridCol w="923922">
                  <a:extLst>
                    <a:ext uri="{9D8B030D-6E8A-4147-A177-3AD203B41FA5}">
                      <a16:colId xmlns:a16="http://schemas.microsoft.com/office/drawing/2014/main" val="750477629"/>
                    </a:ext>
                  </a:extLst>
                </a:gridCol>
              </a:tblGrid>
              <a:tr h="181322">
                <a:tc>
                  <a:txBody>
                    <a:bodyPr/>
                    <a:lstStyle/>
                    <a:p>
                      <a:pPr algn="ctr" fontAlgn="ctr"/>
                      <a:r>
                        <a:rPr lang="en-US" sz="1100" b="0" u="none" strike="noStrike" dirty="0">
                          <a:solidFill>
                            <a:schemeClr val="bg1"/>
                          </a:solidFill>
                          <a:effectLst/>
                        </a:rPr>
                        <a:t>id</a:t>
                      </a:r>
                      <a:endParaRPr lang="en-US" sz="1100" b="0" i="0" u="none" strike="noStrike" dirty="0">
                        <a:solidFill>
                          <a:schemeClr val="bg1"/>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en-US" sz="1100" b="0" u="none" strike="noStrike" dirty="0">
                          <a:solidFill>
                            <a:schemeClr val="bg1"/>
                          </a:solidFill>
                          <a:effectLst/>
                        </a:rPr>
                        <a:t>eigenvector</a:t>
                      </a:r>
                      <a:endParaRPr lang="en-US" sz="1100" b="0" i="0" u="none" strike="noStrike" dirty="0">
                        <a:solidFill>
                          <a:schemeClr val="bg1"/>
                        </a:solidFill>
                        <a:effectLst/>
                        <a:latin typeface="等线" panose="02010600030101010101" pitchFamily="2" charset="-122"/>
                        <a:ea typeface="等线" panose="02010600030101010101" pitchFamily="2" charset="-122"/>
                      </a:endParaRPr>
                    </a:p>
                  </a:txBody>
                  <a:tcPr marL="7620" marR="7620" marT="7620" marB="0" anchor="ctr"/>
                </a:tc>
                <a:extLst>
                  <a:ext uri="{0D108BD9-81ED-4DB2-BD59-A6C34878D82A}">
                    <a16:rowId xmlns:a16="http://schemas.microsoft.com/office/drawing/2014/main" val="559641290"/>
                  </a:ext>
                </a:extLst>
              </a:tr>
              <a:tr h="181322">
                <a:tc>
                  <a:txBody>
                    <a:bodyPr/>
                    <a:lstStyle/>
                    <a:p>
                      <a:pPr algn="ctr" fontAlgn="ctr"/>
                      <a:r>
                        <a:rPr lang="en-US" altLang="zh-CN" sz="1100" b="0" u="none" strike="noStrike" dirty="0">
                          <a:solidFill>
                            <a:srgbClr val="000000"/>
                          </a:solidFill>
                          <a:effectLst/>
                        </a:rPr>
                        <a:t>1912</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en-US" altLang="zh-CN" sz="1100" b="0" u="none" strike="noStrike">
                          <a:solidFill>
                            <a:srgbClr val="000000"/>
                          </a:solidFill>
                          <a:effectLst/>
                        </a:rPr>
                        <a:t>296.5844</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extLst>
                  <a:ext uri="{0D108BD9-81ED-4DB2-BD59-A6C34878D82A}">
                    <a16:rowId xmlns:a16="http://schemas.microsoft.com/office/drawing/2014/main" val="3799998419"/>
                  </a:ext>
                </a:extLst>
              </a:tr>
              <a:tr h="181322">
                <a:tc>
                  <a:txBody>
                    <a:bodyPr/>
                    <a:lstStyle/>
                    <a:p>
                      <a:pPr algn="ctr" fontAlgn="ctr"/>
                      <a:r>
                        <a:rPr lang="en-US" altLang="zh-CN" sz="1100" b="0" u="none" strike="noStrike">
                          <a:solidFill>
                            <a:srgbClr val="000000"/>
                          </a:solidFill>
                          <a:effectLst/>
                        </a:rPr>
                        <a:t>2266</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en-US" altLang="zh-CN" sz="1100" b="0" u="none" strike="noStrike" dirty="0">
                          <a:solidFill>
                            <a:srgbClr val="000000"/>
                          </a:solidFill>
                          <a:effectLst/>
                        </a:rPr>
                        <a:t>254.0166</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extLst>
                  <a:ext uri="{0D108BD9-81ED-4DB2-BD59-A6C34878D82A}">
                    <a16:rowId xmlns:a16="http://schemas.microsoft.com/office/drawing/2014/main" val="483581723"/>
                  </a:ext>
                </a:extLst>
              </a:tr>
              <a:tr h="181322">
                <a:tc>
                  <a:txBody>
                    <a:bodyPr/>
                    <a:lstStyle/>
                    <a:p>
                      <a:pPr algn="ctr" fontAlgn="ctr"/>
                      <a:r>
                        <a:rPr lang="en-US" altLang="zh-CN" sz="1100" b="0" u="none" strike="noStrike">
                          <a:solidFill>
                            <a:srgbClr val="000000"/>
                          </a:solidFill>
                          <a:effectLst/>
                        </a:rPr>
                        <a:t>2206</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en-US" altLang="zh-CN" sz="1100" b="0" u="none" strike="noStrike">
                          <a:solidFill>
                            <a:srgbClr val="000000"/>
                          </a:solidFill>
                          <a:effectLst/>
                        </a:rPr>
                        <a:t>250.4103</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extLst>
                  <a:ext uri="{0D108BD9-81ED-4DB2-BD59-A6C34878D82A}">
                    <a16:rowId xmlns:a16="http://schemas.microsoft.com/office/drawing/2014/main" val="860533213"/>
                  </a:ext>
                </a:extLst>
              </a:tr>
              <a:tr h="181322">
                <a:tc>
                  <a:txBody>
                    <a:bodyPr/>
                    <a:lstStyle/>
                    <a:p>
                      <a:pPr algn="ctr" fontAlgn="ctr"/>
                      <a:r>
                        <a:rPr lang="en-US" altLang="zh-CN" sz="1100" b="0" u="none" strike="noStrike" dirty="0">
                          <a:solidFill>
                            <a:srgbClr val="000000"/>
                          </a:solidFill>
                          <a:effectLst/>
                        </a:rPr>
                        <a:t>2233</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en-US" altLang="zh-CN" sz="1100" b="0" u="none" strike="noStrike">
                          <a:solidFill>
                            <a:srgbClr val="000000"/>
                          </a:solidFill>
                          <a:effectLst/>
                        </a:rPr>
                        <a:t>248.8579</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extLst>
                  <a:ext uri="{0D108BD9-81ED-4DB2-BD59-A6C34878D82A}">
                    <a16:rowId xmlns:a16="http://schemas.microsoft.com/office/drawing/2014/main" val="3667115094"/>
                  </a:ext>
                </a:extLst>
              </a:tr>
              <a:tr h="181322">
                <a:tc>
                  <a:txBody>
                    <a:bodyPr/>
                    <a:lstStyle/>
                    <a:p>
                      <a:pPr algn="ctr" fontAlgn="ctr"/>
                      <a:r>
                        <a:rPr lang="en-US" altLang="zh-CN" sz="1100" b="0" u="none" strike="noStrike">
                          <a:solidFill>
                            <a:srgbClr val="000000"/>
                          </a:solidFill>
                          <a:effectLst/>
                        </a:rPr>
                        <a:t>2142</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en-US" altLang="zh-CN" sz="1100" b="0" u="none" strike="noStrike">
                          <a:solidFill>
                            <a:srgbClr val="000000"/>
                          </a:solidFill>
                          <a:effectLst/>
                        </a:rPr>
                        <a:t>245.7742</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extLst>
                  <a:ext uri="{0D108BD9-81ED-4DB2-BD59-A6C34878D82A}">
                    <a16:rowId xmlns:a16="http://schemas.microsoft.com/office/drawing/2014/main" val="690624476"/>
                  </a:ext>
                </a:extLst>
              </a:tr>
              <a:tr h="181322">
                <a:tc>
                  <a:txBody>
                    <a:bodyPr/>
                    <a:lstStyle/>
                    <a:p>
                      <a:pPr algn="ctr" fontAlgn="ctr"/>
                      <a:r>
                        <a:rPr lang="en-US" altLang="zh-CN" sz="1100" b="0" u="none" strike="noStrike">
                          <a:solidFill>
                            <a:srgbClr val="000000"/>
                          </a:solidFill>
                          <a:effectLst/>
                        </a:rPr>
                        <a:t>2464</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en-US" altLang="zh-CN" sz="1100" b="0" u="none" strike="noStrike" dirty="0">
                          <a:solidFill>
                            <a:srgbClr val="000000"/>
                          </a:solidFill>
                          <a:effectLst/>
                        </a:rPr>
                        <a:t>245.2242</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extLst>
                  <a:ext uri="{0D108BD9-81ED-4DB2-BD59-A6C34878D82A}">
                    <a16:rowId xmlns:a16="http://schemas.microsoft.com/office/drawing/2014/main" val="2269726601"/>
                  </a:ext>
                </a:extLst>
              </a:tr>
              <a:tr h="181322">
                <a:tc>
                  <a:txBody>
                    <a:bodyPr/>
                    <a:lstStyle/>
                    <a:p>
                      <a:pPr algn="ctr" fontAlgn="ctr"/>
                      <a:r>
                        <a:rPr lang="en-US" altLang="zh-CN" sz="1100" b="0" u="none" strike="noStrike">
                          <a:solidFill>
                            <a:srgbClr val="000000"/>
                          </a:solidFill>
                          <a:effectLst/>
                        </a:rPr>
                        <a:t>2218</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en-US" altLang="zh-CN" sz="1100" b="0" u="none" strike="noStrike" dirty="0">
                          <a:solidFill>
                            <a:srgbClr val="000000"/>
                          </a:solidFill>
                          <a:effectLst/>
                        </a:rPr>
                        <a:t>244.9369</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extLst>
                  <a:ext uri="{0D108BD9-81ED-4DB2-BD59-A6C34878D82A}">
                    <a16:rowId xmlns:a16="http://schemas.microsoft.com/office/drawing/2014/main" val="487153778"/>
                  </a:ext>
                </a:extLst>
              </a:tr>
              <a:tr h="181322">
                <a:tc>
                  <a:txBody>
                    <a:bodyPr/>
                    <a:lstStyle/>
                    <a:p>
                      <a:pPr algn="ctr" fontAlgn="ctr"/>
                      <a:r>
                        <a:rPr lang="en-US" altLang="zh-CN" sz="1100" b="0" u="none" strike="noStrike">
                          <a:solidFill>
                            <a:srgbClr val="000000"/>
                          </a:solidFill>
                          <a:effectLst/>
                        </a:rPr>
                        <a:t>2078</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en-US" altLang="zh-CN" sz="1100" b="0" u="none" strike="noStrike">
                          <a:solidFill>
                            <a:srgbClr val="000000"/>
                          </a:solidFill>
                          <a:effectLst/>
                        </a:rPr>
                        <a:t>244.8809</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extLst>
                  <a:ext uri="{0D108BD9-81ED-4DB2-BD59-A6C34878D82A}">
                    <a16:rowId xmlns:a16="http://schemas.microsoft.com/office/drawing/2014/main" val="2492301838"/>
                  </a:ext>
                </a:extLst>
              </a:tr>
              <a:tr h="181322">
                <a:tc>
                  <a:txBody>
                    <a:bodyPr/>
                    <a:lstStyle/>
                    <a:p>
                      <a:pPr algn="ctr" fontAlgn="ctr"/>
                      <a:r>
                        <a:rPr lang="en-US" altLang="zh-CN" sz="1100" b="0" u="none" strike="noStrike">
                          <a:solidFill>
                            <a:srgbClr val="000000"/>
                          </a:solidFill>
                          <a:effectLst/>
                        </a:rPr>
                        <a:t>2347</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en-US" altLang="zh-CN" sz="1100" b="0" u="none" strike="noStrike">
                          <a:solidFill>
                            <a:srgbClr val="000000"/>
                          </a:solidFill>
                          <a:effectLst/>
                        </a:rPr>
                        <a:t>243.8131</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extLst>
                  <a:ext uri="{0D108BD9-81ED-4DB2-BD59-A6C34878D82A}">
                    <a16:rowId xmlns:a16="http://schemas.microsoft.com/office/drawing/2014/main" val="3621008350"/>
                  </a:ext>
                </a:extLst>
              </a:tr>
              <a:tr h="181322">
                <a:tc>
                  <a:txBody>
                    <a:bodyPr/>
                    <a:lstStyle/>
                    <a:p>
                      <a:pPr algn="ctr" fontAlgn="ctr"/>
                      <a:r>
                        <a:rPr lang="en-US" altLang="zh-CN" sz="1100" b="0" u="none" strike="noStrike" dirty="0">
                          <a:solidFill>
                            <a:srgbClr val="000000"/>
                          </a:solidFill>
                          <a:effectLst/>
                        </a:rPr>
                        <a:t>2123</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en-US" altLang="zh-CN" sz="1100" b="0" u="none" strike="noStrike" dirty="0">
                          <a:solidFill>
                            <a:srgbClr val="000000"/>
                          </a:solidFill>
                          <a:effectLst/>
                        </a:rPr>
                        <a:t>243.4639</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extLst>
                  <a:ext uri="{0D108BD9-81ED-4DB2-BD59-A6C34878D82A}">
                    <a16:rowId xmlns:a16="http://schemas.microsoft.com/office/drawing/2014/main" val="1086253602"/>
                  </a:ext>
                </a:extLst>
              </a:tr>
            </a:tbl>
          </a:graphicData>
        </a:graphic>
      </p:graphicFrame>
      <p:graphicFrame>
        <p:nvGraphicFramePr>
          <p:cNvPr id="27" name="Table 26">
            <a:extLst>
              <a:ext uri="{FF2B5EF4-FFF2-40B4-BE49-F238E27FC236}">
                <a16:creationId xmlns:a16="http://schemas.microsoft.com/office/drawing/2014/main" id="{6EEC5316-F2BD-44EE-8347-F0112B09C467}"/>
              </a:ext>
            </a:extLst>
          </p:cNvPr>
          <p:cNvGraphicFramePr>
            <a:graphicFrameLocks noGrp="1"/>
          </p:cNvGraphicFramePr>
          <p:nvPr>
            <p:extLst>
              <p:ext uri="{D42A27DB-BD31-4B8C-83A1-F6EECF244321}">
                <p14:modId xmlns:p14="http://schemas.microsoft.com/office/powerpoint/2010/main" val="507790748"/>
              </p:ext>
            </p:extLst>
          </p:nvPr>
        </p:nvGraphicFramePr>
        <p:xfrm>
          <a:off x="9744489" y="2501410"/>
          <a:ext cx="1847844" cy="2019367"/>
        </p:xfrm>
        <a:graphic>
          <a:graphicData uri="http://schemas.openxmlformats.org/drawingml/2006/table">
            <a:tbl>
              <a:tblPr firstRow="1">
                <a:tableStyleId>{7E9639D4-E3E2-4D34-9284-5A2195B3D0D7}</a:tableStyleId>
              </a:tblPr>
              <a:tblGrid>
                <a:gridCol w="923922">
                  <a:extLst>
                    <a:ext uri="{9D8B030D-6E8A-4147-A177-3AD203B41FA5}">
                      <a16:colId xmlns:a16="http://schemas.microsoft.com/office/drawing/2014/main" val="1040212659"/>
                    </a:ext>
                  </a:extLst>
                </a:gridCol>
                <a:gridCol w="923922">
                  <a:extLst>
                    <a:ext uri="{9D8B030D-6E8A-4147-A177-3AD203B41FA5}">
                      <a16:colId xmlns:a16="http://schemas.microsoft.com/office/drawing/2014/main" val="2558497622"/>
                    </a:ext>
                  </a:extLst>
                </a:gridCol>
              </a:tblGrid>
              <a:tr h="181059">
                <a:tc>
                  <a:txBody>
                    <a:bodyPr/>
                    <a:lstStyle/>
                    <a:p>
                      <a:pPr algn="ctr" fontAlgn="ctr"/>
                      <a:r>
                        <a:rPr lang="en-US" sz="1100" b="0" u="none" strike="noStrike" dirty="0">
                          <a:solidFill>
                            <a:schemeClr val="bg1"/>
                          </a:solidFill>
                          <a:effectLst/>
                        </a:rPr>
                        <a:t>id</a:t>
                      </a:r>
                      <a:endParaRPr lang="en-US" sz="1100" b="0" i="0" u="none" strike="noStrike" dirty="0">
                        <a:solidFill>
                          <a:schemeClr val="bg1"/>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en-US" sz="1100" b="0" u="none" strike="noStrike" dirty="0" err="1">
                          <a:solidFill>
                            <a:schemeClr val="bg1"/>
                          </a:solidFill>
                          <a:effectLst/>
                        </a:rPr>
                        <a:t>pagerank</a:t>
                      </a:r>
                      <a:endParaRPr lang="en-US" sz="1100" b="0" i="0" u="none" strike="noStrike" dirty="0">
                        <a:solidFill>
                          <a:schemeClr val="bg1"/>
                        </a:solidFill>
                        <a:effectLst/>
                        <a:latin typeface="等线" panose="02010600030101010101" pitchFamily="2" charset="-122"/>
                        <a:ea typeface="等线" panose="02010600030101010101" pitchFamily="2" charset="-122"/>
                      </a:endParaRPr>
                    </a:p>
                  </a:txBody>
                  <a:tcPr marL="7620" marR="7620" marT="7620" marB="0" anchor="ctr"/>
                </a:tc>
                <a:extLst>
                  <a:ext uri="{0D108BD9-81ED-4DB2-BD59-A6C34878D82A}">
                    <a16:rowId xmlns:a16="http://schemas.microsoft.com/office/drawing/2014/main" val="3612435648"/>
                  </a:ext>
                </a:extLst>
              </a:tr>
              <a:tr h="181059">
                <a:tc>
                  <a:txBody>
                    <a:bodyPr/>
                    <a:lstStyle/>
                    <a:p>
                      <a:pPr algn="ctr" fontAlgn="ctr"/>
                      <a:r>
                        <a:rPr lang="en-US" altLang="zh-CN" sz="1100" b="0" u="none" strike="noStrike">
                          <a:solidFill>
                            <a:srgbClr val="000000"/>
                          </a:solidFill>
                          <a:effectLst/>
                        </a:rPr>
                        <a:t>3437</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en-US" altLang="zh-CN" sz="1100" b="0" u="none" strike="noStrike" dirty="0">
                          <a:solidFill>
                            <a:srgbClr val="000000"/>
                          </a:solidFill>
                          <a:effectLst/>
                        </a:rPr>
                        <a:t>29.67998</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extLst>
                  <a:ext uri="{0D108BD9-81ED-4DB2-BD59-A6C34878D82A}">
                    <a16:rowId xmlns:a16="http://schemas.microsoft.com/office/drawing/2014/main" val="4164397751"/>
                  </a:ext>
                </a:extLst>
              </a:tr>
              <a:tr h="181059">
                <a:tc>
                  <a:txBody>
                    <a:bodyPr/>
                    <a:lstStyle/>
                    <a:p>
                      <a:pPr algn="ctr" fontAlgn="ctr"/>
                      <a:r>
                        <a:rPr lang="en-US" altLang="zh-CN" sz="1100" b="0" u="none" strike="noStrike">
                          <a:solidFill>
                            <a:srgbClr val="000000"/>
                          </a:solidFill>
                          <a:effectLst/>
                        </a:rPr>
                        <a:t>107</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en-US" altLang="zh-CN" sz="1100" b="0" u="none" strike="noStrike" dirty="0">
                          <a:solidFill>
                            <a:srgbClr val="000000"/>
                          </a:solidFill>
                          <a:effectLst/>
                        </a:rPr>
                        <a:t>27.08421</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extLst>
                  <a:ext uri="{0D108BD9-81ED-4DB2-BD59-A6C34878D82A}">
                    <a16:rowId xmlns:a16="http://schemas.microsoft.com/office/drawing/2014/main" val="2835203376"/>
                  </a:ext>
                </a:extLst>
              </a:tr>
              <a:tr h="181059">
                <a:tc>
                  <a:txBody>
                    <a:bodyPr/>
                    <a:lstStyle/>
                    <a:p>
                      <a:pPr algn="ctr" fontAlgn="ctr"/>
                      <a:r>
                        <a:rPr lang="en-US" altLang="zh-CN" sz="1100" b="0" u="none" strike="noStrike">
                          <a:solidFill>
                            <a:srgbClr val="000000"/>
                          </a:solidFill>
                          <a:effectLst/>
                        </a:rPr>
                        <a:t>1684</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en-US" altLang="zh-CN" sz="1100" b="0" u="none" strike="noStrike">
                          <a:solidFill>
                            <a:srgbClr val="000000"/>
                          </a:solidFill>
                          <a:effectLst/>
                        </a:rPr>
                        <a:t>24.78503</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extLst>
                  <a:ext uri="{0D108BD9-81ED-4DB2-BD59-A6C34878D82A}">
                    <a16:rowId xmlns:a16="http://schemas.microsoft.com/office/drawing/2014/main" val="4256066285"/>
                  </a:ext>
                </a:extLst>
              </a:tr>
              <a:tr h="181059">
                <a:tc>
                  <a:txBody>
                    <a:bodyPr/>
                    <a:lstStyle/>
                    <a:p>
                      <a:pPr algn="ctr" fontAlgn="ctr"/>
                      <a:r>
                        <a:rPr lang="en-US" altLang="zh-CN" sz="1100" b="0" u="none" strike="noStrike">
                          <a:solidFill>
                            <a:srgbClr val="000000"/>
                          </a:solidFill>
                          <a:effectLst/>
                        </a:rPr>
                        <a:t>0</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en-US" altLang="zh-CN" sz="1100" b="0" u="none" strike="noStrike">
                          <a:solidFill>
                            <a:srgbClr val="000000"/>
                          </a:solidFill>
                          <a:effectLst/>
                        </a:rPr>
                        <a:t>24.49815</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extLst>
                  <a:ext uri="{0D108BD9-81ED-4DB2-BD59-A6C34878D82A}">
                    <a16:rowId xmlns:a16="http://schemas.microsoft.com/office/drawing/2014/main" val="3542927142"/>
                  </a:ext>
                </a:extLst>
              </a:tr>
              <a:tr h="181059">
                <a:tc>
                  <a:txBody>
                    <a:bodyPr/>
                    <a:lstStyle/>
                    <a:p>
                      <a:pPr algn="ctr" fontAlgn="ctr"/>
                      <a:r>
                        <a:rPr lang="en-US" altLang="zh-CN" sz="1100" b="0" u="none" strike="noStrike">
                          <a:solidFill>
                            <a:srgbClr val="000000"/>
                          </a:solidFill>
                          <a:effectLst/>
                        </a:rPr>
                        <a:t>1912</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en-US" altLang="zh-CN" sz="1100" b="0" u="none" strike="noStrike">
                          <a:solidFill>
                            <a:srgbClr val="000000"/>
                          </a:solidFill>
                          <a:effectLst/>
                        </a:rPr>
                        <a:t>15.06055</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extLst>
                  <a:ext uri="{0D108BD9-81ED-4DB2-BD59-A6C34878D82A}">
                    <a16:rowId xmlns:a16="http://schemas.microsoft.com/office/drawing/2014/main" val="3992892168"/>
                  </a:ext>
                </a:extLst>
              </a:tr>
              <a:tr h="181059">
                <a:tc>
                  <a:txBody>
                    <a:bodyPr/>
                    <a:lstStyle/>
                    <a:p>
                      <a:pPr algn="ctr" fontAlgn="ctr"/>
                      <a:r>
                        <a:rPr lang="en-US" altLang="zh-CN" sz="1100" b="0" u="none" strike="noStrike" dirty="0">
                          <a:solidFill>
                            <a:srgbClr val="000000"/>
                          </a:solidFill>
                          <a:effectLst/>
                        </a:rPr>
                        <a:t>348</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en-US" altLang="zh-CN" sz="1100" b="0" u="none" strike="noStrike">
                          <a:solidFill>
                            <a:srgbClr val="000000"/>
                          </a:solidFill>
                          <a:effectLst/>
                        </a:rPr>
                        <a:t>9.13446</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extLst>
                  <a:ext uri="{0D108BD9-81ED-4DB2-BD59-A6C34878D82A}">
                    <a16:rowId xmlns:a16="http://schemas.microsoft.com/office/drawing/2014/main" val="66795268"/>
                  </a:ext>
                </a:extLst>
              </a:tr>
              <a:tr h="181059">
                <a:tc>
                  <a:txBody>
                    <a:bodyPr/>
                    <a:lstStyle/>
                    <a:p>
                      <a:pPr algn="ctr" fontAlgn="ctr"/>
                      <a:r>
                        <a:rPr lang="en-US" altLang="zh-CN" sz="1100" b="0" u="none" strike="noStrike">
                          <a:solidFill>
                            <a:srgbClr val="000000"/>
                          </a:solidFill>
                          <a:effectLst/>
                        </a:rPr>
                        <a:t>686</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en-US" altLang="zh-CN" sz="1100" b="0" u="none" strike="noStrike">
                          <a:solidFill>
                            <a:srgbClr val="000000"/>
                          </a:solidFill>
                          <a:effectLst/>
                        </a:rPr>
                        <a:t>8.667531</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extLst>
                  <a:ext uri="{0D108BD9-81ED-4DB2-BD59-A6C34878D82A}">
                    <a16:rowId xmlns:a16="http://schemas.microsoft.com/office/drawing/2014/main" val="1044356395"/>
                  </a:ext>
                </a:extLst>
              </a:tr>
              <a:tr h="181059">
                <a:tc>
                  <a:txBody>
                    <a:bodyPr/>
                    <a:lstStyle/>
                    <a:p>
                      <a:pPr algn="ctr" fontAlgn="ctr"/>
                      <a:r>
                        <a:rPr lang="en-US" altLang="zh-CN" sz="1100" b="0" u="none" strike="noStrike">
                          <a:solidFill>
                            <a:srgbClr val="000000"/>
                          </a:solidFill>
                          <a:effectLst/>
                        </a:rPr>
                        <a:t>3980</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en-US" altLang="zh-CN" sz="1100" b="0" u="none" strike="noStrike">
                          <a:solidFill>
                            <a:srgbClr val="000000"/>
                          </a:solidFill>
                          <a:effectLst/>
                        </a:rPr>
                        <a:t>8.451854</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extLst>
                  <a:ext uri="{0D108BD9-81ED-4DB2-BD59-A6C34878D82A}">
                    <a16:rowId xmlns:a16="http://schemas.microsoft.com/office/drawing/2014/main" val="2970577987"/>
                  </a:ext>
                </a:extLst>
              </a:tr>
              <a:tr h="208777">
                <a:tc>
                  <a:txBody>
                    <a:bodyPr/>
                    <a:lstStyle/>
                    <a:p>
                      <a:pPr algn="ctr" fontAlgn="ctr"/>
                      <a:r>
                        <a:rPr lang="en-US" altLang="zh-CN" sz="1100" b="0" u="none" strike="noStrike">
                          <a:solidFill>
                            <a:srgbClr val="000000"/>
                          </a:solidFill>
                          <a:effectLst/>
                        </a:rPr>
                        <a:t>414</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en-US" altLang="zh-CN" sz="1100" b="0" u="none" strike="noStrike">
                          <a:solidFill>
                            <a:srgbClr val="000000"/>
                          </a:solidFill>
                          <a:effectLst/>
                        </a:rPr>
                        <a:t>7.026296</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extLst>
                  <a:ext uri="{0D108BD9-81ED-4DB2-BD59-A6C34878D82A}">
                    <a16:rowId xmlns:a16="http://schemas.microsoft.com/office/drawing/2014/main" val="3353607669"/>
                  </a:ext>
                </a:extLst>
              </a:tr>
              <a:tr h="181059">
                <a:tc>
                  <a:txBody>
                    <a:bodyPr/>
                    <a:lstStyle/>
                    <a:p>
                      <a:pPr algn="ctr" fontAlgn="ctr"/>
                      <a:r>
                        <a:rPr lang="en-US" altLang="zh-CN" sz="1100" b="0" u="none" strike="noStrike">
                          <a:solidFill>
                            <a:srgbClr val="000000"/>
                          </a:solidFill>
                          <a:effectLst/>
                        </a:rPr>
                        <a:t>698</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en-US" altLang="zh-CN" sz="1100" b="0" u="none" strike="noStrike" dirty="0">
                          <a:solidFill>
                            <a:srgbClr val="000000"/>
                          </a:solidFill>
                          <a:effectLst/>
                        </a:rPr>
                        <a:t>5.099148</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extLst>
                  <a:ext uri="{0D108BD9-81ED-4DB2-BD59-A6C34878D82A}">
                    <a16:rowId xmlns:a16="http://schemas.microsoft.com/office/drawing/2014/main" val="1582410301"/>
                  </a:ext>
                </a:extLst>
              </a:tr>
            </a:tbl>
          </a:graphicData>
        </a:graphic>
      </p:graphicFrame>
      <p:graphicFrame>
        <p:nvGraphicFramePr>
          <p:cNvPr id="30" name="Table 29">
            <a:extLst>
              <a:ext uri="{FF2B5EF4-FFF2-40B4-BE49-F238E27FC236}">
                <a16:creationId xmlns:a16="http://schemas.microsoft.com/office/drawing/2014/main" id="{51F7F2FC-5905-422C-AE6A-F16D29F6CD80}"/>
              </a:ext>
            </a:extLst>
          </p:cNvPr>
          <p:cNvGraphicFramePr>
            <a:graphicFrameLocks noGrp="1"/>
          </p:cNvGraphicFramePr>
          <p:nvPr>
            <p:extLst>
              <p:ext uri="{D42A27DB-BD31-4B8C-83A1-F6EECF244321}">
                <p14:modId xmlns:p14="http://schemas.microsoft.com/office/powerpoint/2010/main" val="3406912135"/>
              </p:ext>
            </p:extLst>
          </p:nvPr>
        </p:nvGraphicFramePr>
        <p:xfrm>
          <a:off x="9744489" y="4631319"/>
          <a:ext cx="1847844" cy="2019369"/>
        </p:xfrm>
        <a:graphic>
          <a:graphicData uri="http://schemas.openxmlformats.org/drawingml/2006/table">
            <a:tbl>
              <a:tblPr firstRow="1">
                <a:tableStyleId>{7E9639D4-E3E2-4D34-9284-5A2195B3D0D7}</a:tableStyleId>
              </a:tblPr>
              <a:tblGrid>
                <a:gridCol w="923922">
                  <a:extLst>
                    <a:ext uri="{9D8B030D-6E8A-4147-A177-3AD203B41FA5}">
                      <a16:colId xmlns:a16="http://schemas.microsoft.com/office/drawing/2014/main" val="2889517428"/>
                    </a:ext>
                  </a:extLst>
                </a:gridCol>
                <a:gridCol w="923922">
                  <a:extLst>
                    <a:ext uri="{9D8B030D-6E8A-4147-A177-3AD203B41FA5}">
                      <a16:colId xmlns:a16="http://schemas.microsoft.com/office/drawing/2014/main" val="3526336590"/>
                    </a:ext>
                  </a:extLst>
                </a:gridCol>
              </a:tblGrid>
              <a:tr h="183579">
                <a:tc>
                  <a:txBody>
                    <a:bodyPr/>
                    <a:lstStyle/>
                    <a:p>
                      <a:pPr algn="ctr" fontAlgn="ctr"/>
                      <a:r>
                        <a:rPr lang="en-US" sz="1100" b="0" u="none" strike="noStrike" dirty="0">
                          <a:solidFill>
                            <a:schemeClr val="bg1"/>
                          </a:solidFill>
                          <a:effectLst/>
                        </a:rPr>
                        <a:t>id</a:t>
                      </a:r>
                      <a:endParaRPr lang="en-US" sz="1100" b="0" i="0" u="none" strike="noStrike" dirty="0">
                        <a:solidFill>
                          <a:schemeClr val="bg1"/>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en-US" sz="1100" b="0" u="none" strike="noStrike" dirty="0">
                          <a:solidFill>
                            <a:schemeClr val="bg1"/>
                          </a:solidFill>
                          <a:effectLst/>
                        </a:rPr>
                        <a:t>closeness</a:t>
                      </a:r>
                      <a:endParaRPr lang="en-US" sz="1100" b="0" i="0" u="none" strike="noStrike" dirty="0">
                        <a:solidFill>
                          <a:schemeClr val="bg1"/>
                        </a:solidFill>
                        <a:effectLst/>
                        <a:latin typeface="等线" panose="02010600030101010101" pitchFamily="2" charset="-122"/>
                        <a:ea typeface="等线" panose="02010600030101010101" pitchFamily="2" charset="-122"/>
                      </a:endParaRPr>
                    </a:p>
                  </a:txBody>
                  <a:tcPr marL="7620" marR="7620" marT="7620" marB="0" anchor="ctr"/>
                </a:tc>
                <a:extLst>
                  <a:ext uri="{0D108BD9-81ED-4DB2-BD59-A6C34878D82A}">
                    <a16:rowId xmlns:a16="http://schemas.microsoft.com/office/drawing/2014/main" val="719363058"/>
                  </a:ext>
                </a:extLst>
              </a:tr>
              <a:tr h="183579">
                <a:tc>
                  <a:txBody>
                    <a:bodyPr/>
                    <a:lstStyle/>
                    <a:p>
                      <a:pPr algn="ctr" fontAlgn="ctr"/>
                      <a:r>
                        <a:rPr lang="en-US" altLang="zh-CN" sz="1100" b="0" u="none" strike="noStrike">
                          <a:solidFill>
                            <a:srgbClr val="000000"/>
                          </a:solidFill>
                          <a:effectLst/>
                        </a:rPr>
                        <a:t>107</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en-US" altLang="zh-CN" sz="1100" b="0" u="none" strike="noStrike">
                          <a:solidFill>
                            <a:srgbClr val="000000"/>
                          </a:solidFill>
                          <a:effectLst/>
                        </a:rPr>
                        <a:t>0.459699</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extLst>
                  <a:ext uri="{0D108BD9-81ED-4DB2-BD59-A6C34878D82A}">
                    <a16:rowId xmlns:a16="http://schemas.microsoft.com/office/drawing/2014/main" val="3625634400"/>
                  </a:ext>
                </a:extLst>
              </a:tr>
              <a:tr h="183579">
                <a:tc>
                  <a:txBody>
                    <a:bodyPr/>
                    <a:lstStyle/>
                    <a:p>
                      <a:pPr algn="ctr" fontAlgn="ctr"/>
                      <a:r>
                        <a:rPr lang="en-US" altLang="zh-CN" sz="1100" b="0" u="none" strike="noStrike" dirty="0">
                          <a:solidFill>
                            <a:srgbClr val="000000"/>
                          </a:solidFill>
                          <a:effectLst/>
                        </a:rPr>
                        <a:t>58</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en-US" altLang="zh-CN" sz="1100" b="0" u="none" strike="noStrike" dirty="0">
                          <a:solidFill>
                            <a:srgbClr val="000000"/>
                          </a:solidFill>
                          <a:effectLst/>
                        </a:rPr>
                        <a:t>0.397402</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extLst>
                  <a:ext uri="{0D108BD9-81ED-4DB2-BD59-A6C34878D82A}">
                    <a16:rowId xmlns:a16="http://schemas.microsoft.com/office/drawing/2014/main" val="509540635"/>
                  </a:ext>
                </a:extLst>
              </a:tr>
              <a:tr h="183579">
                <a:tc>
                  <a:txBody>
                    <a:bodyPr/>
                    <a:lstStyle/>
                    <a:p>
                      <a:pPr algn="ctr" fontAlgn="ctr"/>
                      <a:r>
                        <a:rPr lang="en-US" altLang="zh-CN" sz="1100" b="0" u="none" strike="noStrike">
                          <a:solidFill>
                            <a:srgbClr val="000000"/>
                          </a:solidFill>
                          <a:effectLst/>
                        </a:rPr>
                        <a:t>428</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en-US" altLang="zh-CN" sz="1100" b="0" u="none" strike="noStrike">
                          <a:solidFill>
                            <a:srgbClr val="000000"/>
                          </a:solidFill>
                          <a:effectLst/>
                        </a:rPr>
                        <a:t>0.394837</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extLst>
                  <a:ext uri="{0D108BD9-81ED-4DB2-BD59-A6C34878D82A}">
                    <a16:rowId xmlns:a16="http://schemas.microsoft.com/office/drawing/2014/main" val="4048953398"/>
                  </a:ext>
                </a:extLst>
              </a:tr>
              <a:tr h="183579">
                <a:tc>
                  <a:txBody>
                    <a:bodyPr/>
                    <a:lstStyle/>
                    <a:p>
                      <a:pPr algn="ctr" fontAlgn="ctr"/>
                      <a:r>
                        <a:rPr lang="en-US" altLang="zh-CN" sz="1100" b="0" u="none" strike="noStrike">
                          <a:solidFill>
                            <a:srgbClr val="000000"/>
                          </a:solidFill>
                          <a:effectLst/>
                        </a:rPr>
                        <a:t>563</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en-US" altLang="zh-CN" sz="1100" b="0" u="none" strike="noStrike">
                          <a:solidFill>
                            <a:srgbClr val="000000"/>
                          </a:solidFill>
                          <a:effectLst/>
                        </a:rPr>
                        <a:t>0.393913</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extLst>
                  <a:ext uri="{0D108BD9-81ED-4DB2-BD59-A6C34878D82A}">
                    <a16:rowId xmlns:a16="http://schemas.microsoft.com/office/drawing/2014/main" val="3222718493"/>
                  </a:ext>
                </a:extLst>
              </a:tr>
              <a:tr h="183579">
                <a:tc>
                  <a:txBody>
                    <a:bodyPr/>
                    <a:lstStyle/>
                    <a:p>
                      <a:pPr algn="ctr" fontAlgn="ctr"/>
                      <a:r>
                        <a:rPr lang="en-US" altLang="zh-CN" sz="1100" b="0" u="none" strike="noStrike">
                          <a:solidFill>
                            <a:srgbClr val="000000"/>
                          </a:solidFill>
                          <a:effectLst/>
                        </a:rPr>
                        <a:t>1684</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en-US" altLang="zh-CN" sz="1100" b="0" u="none" strike="noStrike" dirty="0">
                          <a:solidFill>
                            <a:srgbClr val="000000"/>
                          </a:solidFill>
                          <a:effectLst/>
                        </a:rPr>
                        <a:t>0.393606</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extLst>
                  <a:ext uri="{0D108BD9-81ED-4DB2-BD59-A6C34878D82A}">
                    <a16:rowId xmlns:a16="http://schemas.microsoft.com/office/drawing/2014/main" val="170963876"/>
                  </a:ext>
                </a:extLst>
              </a:tr>
              <a:tr h="183579">
                <a:tc>
                  <a:txBody>
                    <a:bodyPr/>
                    <a:lstStyle/>
                    <a:p>
                      <a:pPr algn="ctr" fontAlgn="ctr"/>
                      <a:r>
                        <a:rPr lang="en-US" altLang="zh-CN" sz="1100" b="0" u="none" strike="noStrike">
                          <a:solidFill>
                            <a:srgbClr val="000000"/>
                          </a:solidFill>
                          <a:effectLst/>
                        </a:rPr>
                        <a:t>171</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en-US" altLang="zh-CN" sz="1100" b="0" u="none" strike="noStrike">
                          <a:solidFill>
                            <a:srgbClr val="000000"/>
                          </a:solidFill>
                          <a:effectLst/>
                        </a:rPr>
                        <a:t>0.370493</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extLst>
                  <a:ext uri="{0D108BD9-81ED-4DB2-BD59-A6C34878D82A}">
                    <a16:rowId xmlns:a16="http://schemas.microsoft.com/office/drawing/2014/main" val="376719947"/>
                  </a:ext>
                </a:extLst>
              </a:tr>
              <a:tr h="183579">
                <a:tc>
                  <a:txBody>
                    <a:bodyPr/>
                    <a:lstStyle/>
                    <a:p>
                      <a:pPr algn="ctr" fontAlgn="ctr"/>
                      <a:r>
                        <a:rPr lang="en-US" altLang="zh-CN" sz="1100" b="0" u="none" strike="noStrike">
                          <a:solidFill>
                            <a:srgbClr val="000000"/>
                          </a:solidFill>
                          <a:effectLst/>
                        </a:rPr>
                        <a:t>348</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en-US" altLang="zh-CN" sz="1100" b="0" u="none" strike="noStrike">
                          <a:solidFill>
                            <a:srgbClr val="000000"/>
                          </a:solidFill>
                          <a:effectLst/>
                        </a:rPr>
                        <a:t>0.369916</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extLst>
                  <a:ext uri="{0D108BD9-81ED-4DB2-BD59-A6C34878D82A}">
                    <a16:rowId xmlns:a16="http://schemas.microsoft.com/office/drawing/2014/main" val="3680498507"/>
                  </a:ext>
                </a:extLst>
              </a:tr>
              <a:tr h="183579">
                <a:tc>
                  <a:txBody>
                    <a:bodyPr/>
                    <a:lstStyle/>
                    <a:p>
                      <a:pPr algn="ctr" fontAlgn="ctr"/>
                      <a:r>
                        <a:rPr lang="en-US" altLang="zh-CN" sz="1100" b="0" u="none" strike="noStrike">
                          <a:solidFill>
                            <a:srgbClr val="000000"/>
                          </a:solidFill>
                          <a:effectLst/>
                        </a:rPr>
                        <a:t>483</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en-US" altLang="zh-CN" sz="1100" b="0" u="none" strike="noStrike">
                          <a:solidFill>
                            <a:srgbClr val="000000"/>
                          </a:solidFill>
                          <a:effectLst/>
                        </a:rPr>
                        <a:t>0.369848</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extLst>
                  <a:ext uri="{0D108BD9-81ED-4DB2-BD59-A6C34878D82A}">
                    <a16:rowId xmlns:a16="http://schemas.microsoft.com/office/drawing/2014/main" val="3057065658"/>
                  </a:ext>
                </a:extLst>
              </a:tr>
              <a:tr h="183579">
                <a:tc>
                  <a:txBody>
                    <a:bodyPr/>
                    <a:lstStyle/>
                    <a:p>
                      <a:pPr algn="ctr" fontAlgn="ctr"/>
                      <a:r>
                        <a:rPr lang="en-US" altLang="zh-CN" sz="1100" b="0" u="none" strike="noStrike">
                          <a:solidFill>
                            <a:srgbClr val="000000"/>
                          </a:solidFill>
                          <a:effectLst/>
                        </a:rPr>
                        <a:t>414</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en-US" altLang="zh-CN" sz="1100" b="0" u="none" strike="noStrike">
                          <a:solidFill>
                            <a:srgbClr val="000000"/>
                          </a:solidFill>
                          <a:effectLst/>
                        </a:rPr>
                        <a:t>0.369543</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extLst>
                  <a:ext uri="{0D108BD9-81ED-4DB2-BD59-A6C34878D82A}">
                    <a16:rowId xmlns:a16="http://schemas.microsoft.com/office/drawing/2014/main" val="3219914462"/>
                  </a:ext>
                </a:extLst>
              </a:tr>
              <a:tr h="183579">
                <a:tc>
                  <a:txBody>
                    <a:bodyPr/>
                    <a:lstStyle/>
                    <a:p>
                      <a:pPr algn="ctr" fontAlgn="ctr"/>
                      <a:r>
                        <a:rPr lang="en-US" altLang="zh-CN" sz="1100" b="0" u="none" strike="noStrike">
                          <a:solidFill>
                            <a:srgbClr val="000000"/>
                          </a:solidFill>
                          <a:effectLst/>
                        </a:rPr>
                        <a:t>376</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en-US" altLang="zh-CN" sz="1100" b="0" u="none" strike="noStrike" dirty="0">
                          <a:solidFill>
                            <a:srgbClr val="000000"/>
                          </a:solidFill>
                          <a:effectLst/>
                        </a:rPr>
                        <a:t>0.366558</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extLst>
                  <a:ext uri="{0D108BD9-81ED-4DB2-BD59-A6C34878D82A}">
                    <a16:rowId xmlns:a16="http://schemas.microsoft.com/office/drawing/2014/main" val="61297990"/>
                  </a:ext>
                </a:extLst>
              </a:tr>
            </a:tbl>
          </a:graphicData>
        </a:graphic>
      </p:graphicFrame>
      <p:graphicFrame>
        <p:nvGraphicFramePr>
          <p:cNvPr id="31" name="Table 30">
            <a:extLst>
              <a:ext uri="{FF2B5EF4-FFF2-40B4-BE49-F238E27FC236}">
                <a16:creationId xmlns:a16="http://schemas.microsoft.com/office/drawing/2014/main" id="{91526B48-A118-4CA9-9DD2-572B5FAEDE45}"/>
              </a:ext>
            </a:extLst>
          </p:cNvPr>
          <p:cNvGraphicFramePr>
            <a:graphicFrameLocks noGrp="1"/>
          </p:cNvGraphicFramePr>
          <p:nvPr>
            <p:extLst>
              <p:ext uri="{D42A27DB-BD31-4B8C-83A1-F6EECF244321}">
                <p14:modId xmlns:p14="http://schemas.microsoft.com/office/powerpoint/2010/main" val="4009044015"/>
              </p:ext>
            </p:extLst>
          </p:nvPr>
        </p:nvGraphicFramePr>
        <p:xfrm>
          <a:off x="7467520" y="4615982"/>
          <a:ext cx="1847844" cy="2019369"/>
        </p:xfrm>
        <a:graphic>
          <a:graphicData uri="http://schemas.openxmlformats.org/drawingml/2006/table">
            <a:tbl>
              <a:tblPr firstRow="1">
                <a:tableStyleId>{7E9639D4-E3E2-4D34-9284-5A2195B3D0D7}</a:tableStyleId>
              </a:tblPr>
              <a:tblGrid>
                <a:gridCol w="923922">
                  <a:extLst>
                    <a:ext uri="{9D8B030D-6E8A-4147-A177-3AD203B41FA5}">
                      <a16:colId xmlns:a16="http://schemas.microsoft.com/office/drawing/2014/main" val="215805750"/>
                    </a:ext>
                  </a:extLst>
                </a:gridCol>
                <a:gridCol w="923922">
                  <a:extLst>
                    <a:ext uri="{9D8B030D-6E8A-4147-A177-3AD203B41FA5}">
                      <a16:colId xmlns:a16="http://schemas.microsoft.com/office/drawing/2014/main" val="934441797"/>
                    </a:ext>
                  </a:extLst>
                </a:gridCol>
              </a:tblGrid>
              <a:tr h="183579">
                <a:tc>
                  <a:txBody>
                    <a:bodyPr/>
                    <a:lstStyle/>
                    <a:p>
                      <a:pPr algn="ctr" fontAlgn="ctr"/>
                      <a:r>
                        <a:rPr lang="en-US" sz="1100" b="0" u="none" strike="noStrike" dirty="0">
                          <a:solidFill>
                            <a:schemeClr val="bg1"/>
                          </a:solidFill>
                          <a:effectLst/>
                        </a:rPr>
                        <a:t>id</a:t>
                      </a:r>
                      <a:endParaRPr lang="en-US" sz="1100" b="0" i="0" u="none" strike="noStrike" dirty="0">
                        <a:solidFill>
                          <a:schemeClr val="bg1"/>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en-US" sz="1100" b="0" u="none" strike="noStrike" dirty="0">
                          <a:solidFill>
                            <a:schemeClr val="bg1"/>
                          </a:solidFill>
                          <a:effectLst/>
                        </a:rPr>
                        <a:t>betweenness</a:t>
                      </a:r>
                      <a:endParaRPr lang="en-US" sz="1100" b="0" i="0" u="none" strike="noStrike" dirty="0">
                        <a:solidFill>
                          <a:schemeClr val="bg1"/>
                        </a:solidFill>
                        <a:effectLst/>
                        <a:latin typeface="等线" panose="02010600030101010101" pitchFamily="2" charset="-122"/>
                        <a:ea typeface="等线" panose="02010600030101010101" pitchFamily="2" charset="-122"/>
                      </a:endParaRPr>
                    </a:p>
                  </a:txBody>
                  <a:tcPr marL="7620" marR="7620" marT="7620" marB="0" anchor="ctr"/>
                </a:tc>
                <a:extLst>
                  <a:ext uri="{0D108BD9-81ED-4DB2-BD59-A6C34878D82A}">
                    <a16:rowId xmlns:a16="http://schemas.microsoft.com/office/drawing/2014/main" val="712188462"/>
                  </a:ext>
                </a:extLst>
              </a:tr>
              <a:tr h="183579">
                <a:tc>
                  <a:txBody>
                    <a:bodyPr/>
                    <a:lstStyle/>
                    <a:p>
                      <a:pPr algn="ctr" fontAlgn="ctr"/>
                      <a:r>
                        <a:rPr lang="en-US" altLang="zh-CN" sz="1100" b="0" u="none" strike="noStrike">
                          <a:solidFill>
                            <a:srgbClr val="000000"/>
                          </a:solidFill>
                          <a:effectLst/>
                        </a:rPr>
                        <a:t>107</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en-US" altLang="zh-CN" sz="1100" b="0" u="none" strike="noStrike" dirty="0">
                          <a:solidFill>
                            <a:srgbClr val="000000"/>
                          </a:solidFill>
                          <a:effectLst/>
                        </a:rPr>
                        <a:t>3916560</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extLst>
                  <a:ext uri="{0D108BD9-81ED-4DB2-BD59-A6C34878D82A}">
                    <a16:rowId xmlns:a16="http://schemas.microsoft.com/office/drawing/2014/main" val="1470424850"/>
                  </a:ext>
                </a:extLst>
              </a:tr>
              <a:tr h="183579">
                <a:tc>
                  <a:txBody>
                    <a:bodyPr/>
                    <a:lstStyle/>
                    <a:p>
                      <a:pPr algn="ctr" fontAlgn="ctr"/>
                      <a:r>
                        <a:rPr lang="en-US" altLang="zh-CN" sz="1100" b="0" u="none" strike="noStrike">
                          <a:solidFill>
                            <a:srgbClr val="000000"/>
                          </a:solidFill>
                          <a:effectLst/>
                        </a:rPr>
                        <a:t>1684</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en-US" altLang="zh-CN" sz="1100" b="0" u="none" strike="noStrike">
                          <a:solidFill>
                            <a:srgbClr val="000000"/>
                          </a:solidFill>
                          <a:effectLst/>
                        </a:rPr>
                        <a:t>2753287</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extLst>
                  <a:ext uri="{0D108BD9-81ED-4DB2-BD59-A6C34878D82A}">
                    <a16:rowId xmlns:a16="http://schemas.microsoft.com/office/drawing/2014/main" val="3469632855"/>
                  </a:ext>
                </a:extLst>
              </a:tr>
              <a:tr h="183579">
                <a:tc>
                  <a:txBody>
                    <a:bodyPr/>
                    <a:lstStyle/>
                    <a:p>
                      <a:pPr algn="ctr" fontAlgn="ctr"/>
                      <a:r>
                        <a:rPr lang="en-US" altLang="zh-CN" sz="1100" b="0" u="none" strike="noStrike">
                          <a:solidFill>
                            <a:srgbClr val="000000"/>
                          </a:solidFill>
                          <a:effectLst/>
                        </a:rPr>
                        <a:t>3437</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en-US" altLang="zh-CN" sz="1100" b="0" u="none" strike="noStrike" dirty="0">
                          <a:solidFill>
                            <a:srgbClr val="000000"/>
                          </a:solidFill>
                          <a:effectLst/>
                        </a:rPr>
                        <a:t>1924506</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extLst>
                  <a:ext uri="{0D108BD9-81ED-4DB2-BD59-A6C34878D82A}">
                    <a16:rowId xmlns:a16="http://schemas.microsoft.com/office/drawing/2014/main" val="4200042480"/>
                  </a:ext>
                </a:extLst>
              </a:tr>
              <a:tr h="183579">
                <a:tc>
                  <a:txBody>
                    <a:bodyPr/>
                    <a:lstStyle/>
                    <a:p>
                      <a:pPr algn="ctr" fontAlgn="ctr"/>
                      <a:r>
                        <a:rPr lang="en-US" altLang="zh-CN" sz="1100" b="0" u="none" strike="noStrike">
                          <a:solidFill>
                            <a:srgbClr val="000000"/>
                          </a:solidFill>
                          <a:effectLst/>
                        </a:rPr>
                        <a:t>1912</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en-US" altLang="zh-CN" sz="1100" b="0" u="none" strike="noStrike">
                          <a:solidFill>
                            <a:srgbClr val="000000"/>
                          </a:solidFill>
                          <a:effectLst/>
                        </a:rPr>
                        <a:t>1868918</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extLst>
                  <a:ext uri="{0D108BD9-81ED-4DB2-BD59-A6C34878D82A}">
                    <a16:rowId xmlns:a16="http://schemas.microsoft.com/office/drawing/2014/main" val="2978309143"/>
                  </a:ext>
                </a:extLst>
              </a:tr>
              <a:tr h="183579">
                <a:tc>
                  <a:txBody>
                    <a:bodyPr/>
                    <a:lstStyle/>
                    <a:p>
                      <a:pPr algn="ctr" fontAlgn="ctr"/>
                      <a:r>
                        <a:rPr lang="en-US" altLang="zh-CN" sz="1100" b="0" u="none" strike="noStrike">
                          <a:solidFill>
                            <a:srgbClr val="000000"/>
                          </a:solidFill>
                          <a:effectLst/>
                        </a:rPr>
                        <a:t>1085</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en-US" altLang="zh-CN" sz="1100" b="0" u="none" strike="noStrike" dirty="0">
                          <a:solidFill>
                            <a:srgbClr val="000000"/>
                          </a:solidFill>
                          <a:effectLst/>
                        </a:rPr>
                        <a:t>1214578</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extLst>
                  <a:ext uri="{0D108BD9-81ED-4DB2-BD59-A6C34878D82A}">
                    <a16:rowId xmlns:a16="http://schemas.microsoft.com/office/drawing/2014/main" val="607787655"/>
                  </a:ext>
                </a:extLst>
              </a:tr>
              <a:tr h="183579">
                <a:tc>
                  <a:txBody>
                    <a:bodyPr/>
                    <a:lstStyle/>
                    <a:p>
                      <a:pPr algn="ctr" fontAlgn="ctr"/>
                      <a:r>
                        <a:rPr lang="en-US" altLang="zh-CN" sz="1100" b="0" u="none" strike="noStrike">
                          <a:solidFill>
                            <a:srgbClr val="000000"/>
                          </a:solidFill>
                          <a:effectLst/>
                        </a:rPr>
                        <a:t>0</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en-US" altLang="zh-CN" sz="1100" b="0" u="none" strike="noStrike">
                          <a:solidFill>
                            <a:srgbClr val="000000"/>
                          </a:solidFill>
                          <a:effectLst/>
                        </a:rPr>
                        <a:t>1192496</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extLst>
                  <a:ext uri="{0D108BD9-81ED-4DB2-BD59-A6C34878D82A}">
                    <a16:rowId xmlns:a16="http://schemas.microsoft.com/office/drawing/2014/main" val="309014430"/>
                  </a:ext>
                </a:extLst>
              </a:tr>
              <a:tr h="183579">
                <a:tc>
                  <a:txBody>
                    <a:bodyPr/>
                    <a:lstStyle/>
                    <a:p>
                      <a:pPr algn="ctr" fontAlgn="ctr"/>
                      <a:r>
                        <a:rPr lang="en-US" altLang="zh-CN" sz="1100" b="0" u="none" strike="noStrike" dirty="0">
                          <a:solidFill>
                            <a:srgbClr val="000000"/>
                          </a:solidFill>
                          <a:effectLst/>
                        </a:rPr>
                        <a:t>698</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en-US" altLang="zh-CN" sz="1100" b="0" u="none" strike="noStrike">
                          <a:solidFill>
                            <a:srgbClr val="000000"/>
                          </a:solidFill>
                          <a:effectLst/>
                        </a:rPr>
                        <a:t>940024.2</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extLst>
                  <a:ext uri="{0D108BD9-81ED-4DB2-BD59-A6C34878D82A}">
                    <a16:rowId xmlns:a16="http://schemas.microsoft.com/office/drawing/2014/main" val="1652089878"/>
                  </a:ext>
                </a:extLst>
              </a:tr>
              <a:tr h="183579">
                <a:tc>
                  <a:txBody>
                    <a:bodyPr/>
                    <a:lstStyle/>
                    <a:p>
                      <a:pPr algn="ctr" fontAlgn="ctr"/>
                      <a:r>
                        <a:rPr lang="en-US" altLang="zh-CN" sz="1100" b="0" u="none" strike="noStrike">
                          <a:solidFill>
                            <a:srgbClr val="000000"/>
                          </a:solidFill>
                          <a:effectLst/>
                        </a:rPr>
                        <a:t>567</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en-US" altLang="zh-CN" sz="1100" b="0" u="none" strike="noStrike">
                          <a:solidFill>
                            <a:srgbClr val="000000"/>
                          </a:solidFill>
                          <a:effectLst/>
                        </a:rPr>
                        <a:t>784996.9</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extLst>
                  <a:ext uri="{0D108BD9-81ED-4DB2-BD59-A6C34878D82A}">
                    <a16:rowId xmlns:a16="http://schemas.microsoft.com/office/drawing/2014/main" val="3905717506"/>
                  </a:ext>
                </a:extLst>
              </a:tr>
              <a:tr h="183579">
                <a:tc>
                  <a:txBody>
                    <a:bodyPr/>
                    <a:lstStyle/>
                    <a:p>
                      <a:pPr algn="ctr" fontAlgn="ctr"/>
                      <a:r>
                        <a:rPr lang="en-US" altLang="zh-CN" sz="1100" b="0" u="none" strike="noStrike">
                          <a:solidFill>
                            <a:srgbClr val="000000"/>
                          </a:solidFill>
                          <a:effectLst/>
                        </a:rPr>
                        <a:t>58</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en-US" altLang="zh-CN" sz="1100" b="0" u="none" strike="noStrike">
                          <a:solidFill>
                            <a:srgbClr val="000000"/>
                          </a:solidFill>
                          <a:effectLst/>
                        </a:rPr>
                        <a:t>687595</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extLst>
                  <a:ext uri="{0D108BD9-81ED-4DB2-BD59-A6C34878D82A}">
                    <a16:rowId xmlns:a16="http://schemas.microsoft.com/office/drawing/2014/main" val="98490625"/>
                  </a:ext>
                </a:extLst>
              </a:tr>
              <a:tr h="183579">
                <a:tc>
                  <a:txBody>
                    <a:bodyPr/>
                    <a:lstStyle/>
                    <a:p>
                      <a:pPr algn="ctr" fontAlgn="ctr"/>
                      <a:r>
                        <a:rPr lang="en-US" altLang="zh-CN" sz="1100" b="0" u="none" strike="noStrike">
                          <a:solidFill>
                            <a:srgbClr val="000000"/>
                          </a:solidFill>
                          <a:effectLst/>
                        </a:rPr>
                        <a:t>428</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en-US" altLang="zh-CN" sz="1100" b="0" u="none" strike="noStrike" dirty="0">
                          <a:solidFill>
                            <a:srgbClr val="000000"/>
                          </a:solidFill>
                          <a:effectLst/>
                        </a:rPr>
                        <a:t>524164.1</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extLst>
                  <a:ext uri="{0D108BD9-81ED-4DB2-BD59-A6C34878D82A}">
                    <a16:rowId xmlns:a16="http://schemas.microsoft.com/office/drawing/2014/main" val="3224545773"/>
                  </a:ext>
                </a:extLst>
              </a:tr>
            </a:tbl>
          </a:graphicData>
        </a:graphic>
      </p:graphicFrame>
    </p:spTree>
    <p:extLst>
      <p:ext uri="{BB962C8B-B14F-4D97-AF65-F5344CB8AC3E}">
        <p14:creationId xmlns:p14="http://schemas.microsoft.com/office/powerpoint/2010/main" val="20668981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46"/>
          <p:cNvSpPr/>
          <p:nvPr/>
        </p:nvSpPr>
        <p:spPr bwMode="auto">
          <a:xfrm>
            <a:off x="5170946" y="445217"/>
            <a:ext cx="1872436" cy="443006"/>
          </a:xfrm>
          <a:prstGeom prst="rect">
            <a:avLst/>
          </a:prstGeom>
          <a:noFill/>
          <a:ln>
            <a:noFill/>
          </a:ln>
        </p:spPr>
        <p:txBody>
          <a:bodyPr vert="horz" wrap="none" lIns="0" tIns="0" rIns="0" bIns="0" anchor="ctr" anchorCtr="0">
            <a:spAutoFit/>
          </a:bodyPr>
          <a:lstStyle/>
          <a:p>
            <a:pPr algn="ctr" defTabSz="2286000">
              <a:lnSpc>
                <a:spcPts val="3700"/>
              </a:lnSpc>
            </a:pPr>
            <a:r>
              <a:rPr lang="en-US" altLang="zh-CN" sz="3000" b="1" spc="250" dirty="0">
                <a:solidFill>
                  <a:schemeClr val="tx2"/>
                </a:solidFill>
                <a:latin typeface="Segoe UI" panose="020B0502040204020203" pitchFamily="34" charset="0"/>
                <a:ea typeface="微软雅黑" panose="020B0503020204020204" pitchFamily="34" charset="-122"/>
                <a:cs typeface="+mn-ea"/>
                <a:sym typeface="Segoe UI" panose="020B0502040204020203" pitchFamily="34" charset="0"/>
              </a:rPr>
              <a:t>Contents</a:t>
            </a:r>
            <a:endParaRPr lang="en-US" sz="3000" b="1" spc="250" dirty="0">
              <a:solidFill>
                <a:schemeClr val="tx2"/>
              </a:solidFill>
              <a:latin typeface="Segoe UI" panose="020B0502040204020203" pitchFamily="34" charset="0"/>
              <a:ea typeface="微软雅黑" panose="020B0503020204020204" pitchFamily="34" charset="-122"/>
              <a:cs typeface="+mn-ea"/>
              <a:sym typeface="Segoe UI" panose="020B0502040204020203" pitchFamily="34" charset="0"/>
            </a:endParaRPr>
          </a:p>
        </p:txBody>
      </p:sp>
      <p:grpSp>
        <p:nvGrpSpPr>
          <p:cNvPr id="48" name="Group 47"/>
          <p:cNvGrpSpPr/>
          <p:nvPr/>
        </p:nvGrpSpPr>
        <p:grpSpPr>
          <a:xfrm>
            <a:off x="5498490" y="1192503"/>
            <a:ext cx="1217324" cy="113531"/>
            <a:chOff x="1948342" y="5767817"/>
            <a:chExt cx="2434648" cy="227062"/>
          </a:xfrm>
        </p:grpSpPr>
        <p:grpSp>
          <p:nvGrpSpPr>
            <p:cNvPr id="49" name="Group 48"/>
            <p:cNvGrpSpPr/>
            <p:nvPr/>
          </p:nvGrpSpPr>
          <p:grpSpPr>
            <a:xfrm>
              <a:off x="1948342" y="5922203"/>
              <a:ext cx="2434648" cy="72676"/>
              <a:chOff x="1878897" y="12847070"/>
              <a:chExt cx="2434648" cy="72676"/>
            </a:xfrm>
          </p:grpSpPr>
          <p:sp>
            <p:nvSpPr>
              <p:cNvPr id="63" name="Oval 62"/>
              <p:cNvSpPr>
                <a:spLocks noChangeAspect="1"/>
              </p:cNvSpPr>
              <p:nvPr/>
            </p:nvSpPr>
            <p:spPr>
              <a:xfrm rot="18861538">
                <a:off x="1878897" y="12851892"/>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Segoe UI" panose="020B0502040204020203" pitchFamily="34" charset="0"/>
                  <a:ea typeface="微软雅黑" panose="020B0503020204020204" pitchFamily="34" charset="-122"/>
                  <a:cs typeface="+mn-ea"/>
                  <a:sym typeface="Segoe UI" panose="020B0502040204020203" pitchFamily="34" charset="0"/>
                </a:endParaRPr>
              </a:p>
            </p:txBody>
          </p:sp>
          <p:sp>
            <p:nvSpPr>
              <p:cNvPr id="64" name="Oval 63"/>
              <p:cNvSpPr>
                <a:spLocks noChangeAspect="1"/>
              </p:cNvSpPr>
              <p:nvPr/>
            </p:nvSpPr>
            <p:spPr>
              <a:xfrm rot="18861538">
                <a:off x="2094410" y="12849481"/>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Segoe UI" panose="020B0502040204020203" pitchFamily="34" charset="0"/>
                  <a:ea typeface="微软雅黑" panose="020B0503020204020204" pitchFamily="34" charset="-122"/>
                  <a:cs typeface="+mn-ea"/>
                  <a:sym typeface="Segoe UI" panose="020B0502040204020203" pitchFamily="34" charset="0"/>
                </a:endParaRPr>
              </a:p>
            </p:txBody>
          </p:sp>
          <p:sp>
            <p:nvSpPr>
              <p:cNvPr id="65" name="Oval 64"/>
              <p:cNvSpPr>
                <a:spLocks noChangeAspect="1"/>
              </p:cNvSpPr>
              <p:nvPr/>
            </p:nvSpPr>
            <p:spPr>
              <a:xfrm rot="18861538">
                <a:off x="2309923" y="12847070"/>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Segoe UI" panose="020B0502040204020203" pitchFamily="34" charset="0"/>
                  <a:ea typeface="微软雅黑" panose="020B0503020204020204" pitchFamily="34" charset="-122"/>
                  <a:cs typeface="+mn-ea"/>
                  <a:sym typeface="Segoe UI" panose="020B0502040204020203" pitchFamily="34" charset="0"/>
                </a:endParaRPr>
              </a:p>
            </p:txBody>
          </p:sp>
          <p:sp>
            <p:nvSpPr>
              <p:cNvPr id="66" name="Oval 65"/>
              <p:cNvSpPr>
                <a:spLocks noChangeAspect="1"/>
              </p:cNvSpPr>
              <p:nvPr/>
            </p:nvSpPr>
            <p:spPr>
              <a:xfrm rot="18861538">
                <a:off x="2525435" y="12852609"/>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Segoe UI" panose="020B0502040204020203" pitchFamily="34" charset="0"/>
                  <a:ea typeface="微软雅黑" panose="020B0503020204020204" pitchFamily="34" charset="-122"/>
                  <a:cs typeface="+mn-ea"/>
                  <a:sym typeface="Segoe UI" panose="020B0502040204020203" pitchFamily="34" charset="0"/>
                </a:endParaRPr>
              </a:p>
            </p:txBody>
          </p:sp>
          <p:sp>
            <p:nvSpPr>
              <p:cNvPr id="67" name="Oval 66"/>
              <p:cNvSpPr>
                <a:spLocks noChangeAspect="1"/>
              </p:cNvSpPr>
              <p:nvPr/>
            </p:nvSpPr>
            <p:spPr>
              <a:xfrm rot="18861538">
                <a:off x="2740948" y="12850198"/>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Segoe UI" panose="020B0502040204020203" pitchFamily="34" charset="0"/>
                  <a:ea typeface="微软雅黑" panose="020B0503020204020204" pitchFamily="34" charset="-122"/>
                  <a:cs typeface="+mn-ea"/>
                  <a:sym typeface="Segoe UI" panose="020B0502040204020203" pitchFamily="34" charset="0"/>
                </a:endParaRPr>
              </a:p>
            </p:txBody>
          </p:sp>
          <p:sp>
            <p:nvSpPr>
              <p:cNvPr id="68" name="Oval 67"/>
              <p:cNvSpPr>
                <a:spLocks noChangeAspect="1"/>
              </p:cNvSpPr>
              <p:nvPr/>
            </p:nvSpPr>
            <p:spPr>
              <a:xfrm rot="18861538">
                <a:off x="2956461" y="12855738"/>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Segoe UI" panose="020B0502040204020203" pitchFamily="34" charset="0"/>
                  <a:ea typeface="微软雅黑" panose="020B0503020204020204" pitchFamily="34" charset="-122"/>
                  <a:cs typeface="+mn-ea"/>
                  <a:sym typeface="Segoe UI" panose="020B0502040204020203" pitchFamily="34" charset="0"/>
                </a:endParaRPr>
              </a:p>
            </p:txBody>
          </p:sp>
          <p:sp>
            <p:nvSpPr>
              <p:cNvPr id="69" name="Oval 68"/>
              <p:cNvSpPr>
                <a:spLocks noChangeAspect="1"/>
              </p:cNvSpPr>
              <p:nvPr/>
            </p:nvSpPr>
            <p:spPr>
              <a:xfrm rot="18861538">
                <a:off x="3171973" y="12853326"/>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Segoe UI" panose="020B0502040204020203" pitchFamily="34" charset="0"/>
                  <a:ea typeface="微软雅黑" panose="020B0503020204020204" pitchFamily="34" charset="-122"/>
                  <a:cs typeface="+mn-ea"/>
                  <a:sym typeface="Segoe UI" panose="020B0502040204020203" pitchFamily="34" charset="0"/>
                </a:endParaRPr>
              </a:p>
            </p:txBody>
          </p:sp>
          <p:sp>
            <p:nvSpPr>
              <p:cNvPr id="70" name="Oval 69"/>
              <p:cNvSpPr>
                <a:spLocks noChangeAspect="1"/>
              </p:cNvSpPr>
              <p:nvPr/>
            </p:nvSpPr>
            <p:spPr>
              <a:xfrm rot="18861538">
                <a:off x="3387486" y="12850915"/>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Segoe UI" panose="020B0502040204020203" pitchFamily="34" charset="0"/>
                  <a:ea typeface="微软雅黑" panose="020B0503020204020204" pitchFamily="34" charset="-122"/>
                  <a:cs typeface="+mn-ea"/>
                  <a:sym typeface="Segoe UI" panose="020B0502040204020203" pitchFamily="34" charset="0"/>
                </a:endParaRPr>
              </a:p>
            </p:txBody>
          </p:sp>
          <p:sp>
            <p:nvSpPr>
              <p:cNvPr id="71" name="Oval 70"/>
              <p:cNvSpPr>
                <a:spLocks noChangeAspect="1"/>
              </p:cNvSpPr>
              <p:nvPr/>
            </p:nvSpPr>
            <p:spPr>
              <a:xfrm rot="18861538">
                <a:off x="3602999" y="12848504"/>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Segoe UI" panose="020B0502040204020203" pitchFamily="34" charset="0"/>
                  <a:ea typeface="微软雅黑" panose="020B0503020204020204" pitchFamily="34" charset="-122"/>
                  <a:cs typeface="+mn-ea"/>
                  <a:sym typeface="Segoe UI" panose="020B0502040204020203" pitchFamily="34" charset="0"/>
                </a:endParaRPr>
              </a:p>
            </p:txBody>
          </p:sp>
          <p:sp>
            <p:nvSpPr>
              <p:cNvPr id="72" name="Oval 71"/>
              <p:cNvSpPr>
                <a:spLocks noChangeAspect="1"/>
              </p:cNvSpPr>
              <p:nvPr/>
            </p:nvSpPr>
            <p:spPr>
              <a:xfrm rot="18861538">
                <a:off x="3818511" y="12854043"/>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Segoe UI" panose="020B0502040204020203" pitchFamily="34" charset="0"/>
                  <a:ea typeface="微软雅黑" panose="020B0503020204020204" pitchFamily="34" charset="-122"/>
                  <a:cs typeface="+mn-ea"/>
                  <a:sym typeface="Segoe UI" panose="020B0502040204020203" pitchFamily="34" charset="0"/>
                </a:endParaRPr>
              </a:p>
            </p:txBody>
          </p:sp>
          <p:sp>
            <p:nvSpPr>
              <p:cNvPr id="73" name="Oval 72"/>
              <p:cNvSpPr>
                <a:spLocks noChangeAspect="1"/>
              </p:cNvSpPr>
              <p:nvPr/>
            </p:nvSpPr>
            <p:spPr>
              <a:xfrm rot="18861538">
                <a:off x="4034024" y="12851632"/>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Segoe UI" panose="020B0502040204020203" pitchFamily="34" charset="0"/>
                  <a:ea typeface="微软雅黑" panose="020B0503020204020204" pitchFamily="34" charset="-122"/>
                  <a:cs typeface="+mn-ea"/>
                  <a:sym typeface="Segoe UI" panose="020B0502040204020203" pitchFamily="34" charset="0"/>
                </a:endParaRPr>
              </a:p>
            </p:txBody>
          </p:sp>
          <p:sp>
            <p:nvSpPr>
              <p:cNvPr id="74" name="Oval 73"/>
              <p:cNvSpPr>
                <a:spLocks noChangeAspect="1"/>
              </p:cNvSpPr>
              <p:nvPr/>
            </p:nvSpPr>
            <p:spPr>
              <a:xfrm rot="18861538">
                <a:off x="4249537" y="12849221"/>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Segoe UI" panose="020B0502040204020203" pitchFamily="34" charset="0"/>
                  <a:ea typeface="微软雅黑" panose="020B0503020204020204" pitchFamily="34" charset="-122"/>
                  <a:cs typeface="+mn-ea"/>
                  <a:sym typeface="Segoe UI" panose="020B0502040204020203" pitchFamily="34" charset="0"/>
                </a:endParaRPr>
              </a:p>
            </p:txBody>
          </p:sp>
        </p:grpSp>
        <p:grpSp>
          <p:nvGrpSpPr>
            <p:cNvPr id="50" name="Group 49"/>
            <p:cNvGrpSpPr/>
            <p:nvPr/>
          </p:nvGrpSpPr>
          <p:grpSpPr>
            <a:xfrm>
              <a:off x="1948342" y="5767817"/>
              <a:ext cx="2434648" cy="72676"/>
              <a:chOff x="1878897" y="12847070"/>
              <a:chExt cx="2434648" cy="72676"/>
            </a:xfrm>
          </p:grpSpPr>
          <p:sp>
            <p:nvSpPr>
              <p:cNvPr id="51" name="Oval 50"/>
              <p:cNvSpPr>
                <a:spLocks noChangeAspect="1"/>
              </p:cNvSpPr>
              <p:nvPr/>
            </p:nvSpPr>
            <p:spPr>
              <a:xfrm rot="18861538">
                <a:off x="1878897" y="12851892"/>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Segoe UI" panose="020B0502040204020203" pitchFamily="34" charset="0"/>
                  <a:ea typeface="微软雅黑" panose="020B0503020204020204" pitchFamily="34" charset="-122"/>
                  <a:cs typeface="+mn-ea"/>
                  <a:sym typeface="Segoe UI" panose="020B0502040204020203" pitchFamily="34" charset="0"/>
                </a:endParaRPr>
              </a:p>
            </p:txBody>
          </p:sp>
          <p:sp>
            <p:nvSpPr>
              <p:cNvPr id="52" name="Oval 51"/>
              <p:cNvSpPr>
                <a:spLocks noChangeAspect="1"/>
              </p:cNvSpPr>
              <p:nvPr/>
            </p:nvSpPr>
            <p:spPr>
              <a:xfrm rot="18861538">
                <a:off x="2094410" y="12849481"/>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Segoe UI" panose="020B0502040204020203" pitchFamily="34" charset="0"/>
                  <a:ea typeface="微软雅黑" panose="020B0503020204020204" pitchFamily="34" charset="-122"/>
                  <a:cs typeface="+mn-ea"/>
                  <a:sym typeface="Segoe UI" panose="020B0502040204020203" pitchFamily="34" charset="0"/>
                </a:endParaRPr>
              </a:p>
            </p:txBody>
          </p:sp>
          <p:sp>
            <p:nvSpPr>
              <p:cNvPr id="53" name="Oval 52"/>
              <p:cNvSpPr>
                <a:spLocks noChangeAspect="1"/>
              </p:cNvSpPr>
              <p:nvPr/>
            </p:nvSpPr>
            <p:spPr>
              <a:xfrm rot="18861538">
                <a:off x="2309923" y="12847070"/>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Segoe UI" panose="020B0502040204020203" pitchFamily="34" charset="0"/>
                  <a:ea typeface="微软雅黑" panose="020B0503020204020204" pitchFamily="34" charset="-122"/>
                  <a:cs typeface="+mn-ea"/>
                  <a:sym typeface="Segoe UI" panose="020B0502040204020203" pitchFamily="34" charset="0"/>
                </a:endParaRPr>
              </a:p>
            </p:txBody>
          </p:sp>
          <p:sp>
            <p:nvSpPr>
              <p:cNvPr id="54" name="Oval 53"/>
              <p:cNvSpPr>
                <a:spLocks noChangeAspect="1"/>
              </p:cNvSpPr>
              <p:nvPr/>
            </p:nvSpPr>
            <p:spPr>
              <a:xfrm rot="18861538">
                <a:off x="2525435" y="12852609"/>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Segoe UI" panose="020B0502040204020203" pitchFamily="34" charset="0"/>
                  <a:ea typeface="微软雅黑" panose="020B0503020204020204" pitchFamily="34" charset="-122"/>
                  <a:cs typeface="+mn-ea"/>
                  <a:sym typeface="Segoe UI" panose="020B0502040204020203" pitchFamily="34" charset="0"/>
                </a:endParaRPr>
              </a:p>
            </p:txBody>
          </p:sp>
          <p:sp>
            <p:nvSpPr>
              <p:cNvPr id="55" name="Oval 54"/>
              <p:cNvSpPr>
                <a:spLocks noChangeAspect="1"/>
              </p:cNvSpPr>
              <p:nvPr/>
            </p:nvSpPr>
            <p:spPr>
              <a:xfrm rot="18861538">
                <a:off x="2740948" y="12850198"/>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Segoe UI" panose="020B0502040204020203" pitchFamily="34" charset="0"/>
                  <a:ea typeface="微软雅黑" panose="020B0503020204020204" pitchFamily="34" charset="-122"/>
                  <a:cs typeface="+mn-ea"/>
                  <a:sym typeface="Segoe UI" panose="020B0502040204020203" pitchFamily="34" charset="0"/>
                </a:endParaRPr>
              </a:p>
            </p:txBody>
          </p:sp>
          <p:sp>
            <p:nvSpPr>
              <p:cNvPr id="56" name="Oval 55"/>
              <p:cNvSpPr>
                <a:spLocks noChangeAspect="1"/>
              </p:cNvSpPr>
              <p:nvPr/>
            </p:nvSpPr>
            <p:spPr>
              <a:xfrm rot="18861538">
                <a:off x="2956461" y="12855738"/>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Segoe UI" panose="020B0502040204020203" pitchFamily="34" charset="0"/>
                  <a:ea typeface="微软雅黑" panose="020B0503020204020204" pitchFamily="34" charset="-122"/>
                  <a:cs typeface="+mn-ea"/>
                  <a:sym typeface="Segoe UI" panose="020B0502040204020203" pitchFamily="34" charset="0"/>
                </a:endParaRPr>
              </a:p>
            </p:txBody>
          </p:sp>
          <p:sp>
            <p:nvSpPr>
              <p:cNvPr id="57" name="Oval 56"/>
              <p:cNvSpPr>
                <a:spLocks noChangeAspect="1"/>
              </p:cNvSpPr>
              <p:nvPr/>
            </p:nvSpPr>
            <p:spPr>
              <a:xfrm rot="18861538">
                <a:off x="3171973" y="12853326"/>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Segoe UI" panose="020B0502040204020203" pitchFamily="34" charset="0"/>
                  <a:ea typeface="微软雅黑" panose="020B0503020204020204" pitchFamily="34" charset="-122"/>
                  <a:cs typeface="+mn-ea"/>
                  <a:sym typeface="Segoe UI" panose="020B0502040204020203" pitchFamily="34" charset="0"/>
                </a:endParaRPr>
              </a:p>
            </p:txBody>
          </p:sp>
          <p:sp>
            <p:nvSpPr>
              <p:cNvPr id="58" name="Oval 57"/>
              <p:cNvSpPr>
                <a:spLocks noChangeAspect="1"/>
              </p:cNvSpPr>
              <p:nvPr/>
            </p:nvSpPr>
            <p:spPr>
              <a:xfrm rot="18861538">
                <a:off x="3387486" y="12850915"/>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Segoe UI" panose="020B0502040204020203" pitchFamily="34" charset="0"/>
                  <a:ea typeface="微软雅黑" panose="020B0503020204020204" pitchFamily="34" charset="-122"/>
                  <a:cs typeface="+mn-ea"/>
                  <a:sym typeface="Segoe UI" panose="020B0502040204020203" pitchFamily="34" charset="0"/>
                </a:endParaRPr>
              </a:p>
            </p:txBody>
          </p:sp>
          <p:sp>
            <p:nvSpPr>
              <p:cNvPr id="59" name="Oval 58"/>
              <p:cNvSpPr>
                <a:spLocks noChangeAspect="1"/>
              </p:cNvSpPr>
              <p:nvPr/>
            </p:nvSpPr>
            <p:spPr>
              <a:xfrm rot="18861538">
                <a:off x="3602999" y="12848504"/>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Segoe UI" panose="020B0502040204020203" pitchFamily="34" charset="0"/>
                  <a:ea typeface="微软雅黑" panose="020B0503020204020204" pitchFamily="34" charset="-122"/>
                  <a:cs typeface="+mn-ea"/>
                  <a:sym typeface="Segoe UI" panose="020B0502040204020203" pitchFamily="34" charset="0"/>
                </a:endParaRPr>
              </a:p>
            </p:txBody>
          </p:sp>
          <p:sp>
            <p:nvSpPr>
              <p:cNvPr id="60" name="Oval 59"/>
              <p:cNvSpPr>
                <a:spLocks noChangeAspect="1"/>
              </p:cNvSpPr>
              <p:nvPr/>
            </p:nvSpPr>
            <p:spPr>
              <a:xfrm rot="18861538">
                <a:off x="3818511" y="12854043"/>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Segoe UI" panose="020B0502040204020203" pitchFamily="34" charset="0"/>
                  <a:ea typeface="微软雅黑" panose="020B0503020204020204" pitchFamily="34" charset="-122"/>
                  <a:cs typeface="+mn-ea"/>
                  <a:sym typeface="Segoe UI" panose="020B0502040204020203" pitchFamily="34" charset="0"/>
                </a:endParaRPr>
              </a:p>
            </p:txBody>
          </p:sp>
          <p:sp>
            <p:nvSpPr>
              <p:cNvPr id="61" name="Oval 60"/>
              <p:cNvSpPr>
                <a:spLocks noChangeAspect="1"/>
              </p:cNvSpPr>
              <p:nvPr/>
            </p:nvSpPr>
            <p:spPr>
              <a:xfrm rot="18861538">
                <a:off x="4034024" y="12851632"/>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Segoe UI" panose="020B0502040204020203" pitchFamily="34" charset="0"/>
                  <a:ea typeface="微软雅黑" panose="020B0503020204020204" pitchFamily="34" charset="-122"/>
                  <a:cs typeface="+mn-ea"/>
                  <a:sym typeface="Segoe UI" panose="020B0502040204020203" pitchFamily="34" charset="0"/>
                </a:endParaRPr>
              </a:p>
            </p:txBody>
          </p:sp>
          <p:sp>
            <p:nvSpPr>
              <p:cNvPr id="62" name="Oval 61"/>
              <p:cNvSpPr>
                <a:spLocks noChangeAspect="1"/>
              </p:cNvSpPr>
              <p:nvPr/>
            </p:nvSpPr>
            <p:spPr>
              <a:xfrm rot="18861538">
                <a:off x="4249537" y="12849221"/>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Segoe UI" panose="020B0502040204020203" pitchFamily="34" charset="0"/>
                  <a:ea typeface="微软雅黑" panose="020B0503020204020204" pitchFamily="34" charset="-122"/>
                  <a:cs typeface="+mn-ea"/>
                  <a:sym typeface="Segoe UI" panose="020B0502040204020203" pitchFamily="34" charset="0"/>
                </a:endParaRPr>
              </a:p>
            </p:txBody>
          </p:sp>
        </p:grpSp>
      </p:grpSp>
      <p:grpSp>
        <p:nvGrpSpPr>
          <p:cNvPr id="5" name="组合 4">
            <a:extLst>
              <a:ext uri="{FF2B5EF4-FFF2-40B4-BE49-F238E27FC236}">
                <a16:creationId xmlns:a16="http://schemas.microsoft.com/office/drawing/2014/main" id="{D5C10D0D-9DCC-4C67-B6FA-13454B3A521D}"/>
              </a:ext>
            </a:extLst>
          </p:cNvPr>
          <p:cNvGrpSpPr/>
          <p:nvPr/>
        </p:nvGrpSpPr>
        <p:grpSpPr>
          <a:xfrm>
            <a:off x="793661" y="2702596"/>
            <a:ext cx="20535822" cy="2229641"/>
            <a:chOff x="793661" y="2702596"/>
            <a:chExt cx="20535822" cy="2229641"/>
          </a:xfrm>
        </p:grpSpPr>
        <p:grpSp>
          <p:nvGrpSpPr>
            <p:cNvPr id="3" name="组合 2">
              <a:extLst>
                <a:ext uri="{FF2B5EF4-FFF2-40B4-BE49-F238E27FC236}">
                  <a16:creationId xmlns:a16="http://schemas.microsoft.com/office/drawing/2014/main" id="{E68AA670-ED67-4516-8340-14E40C551FF1}"/>
                </a:ext>
              </a:extLst>
            </p:cNvPr>
            <p:cNvGrpSpPr/>
            <p:nvPr/>
          </p:nvGrpSpPr>
          <p:grpSpPr>
            <a:xfrm>
              <a:off x="793661" y="2702596"/>
              <a:ext cx="18760337" cy="2229641"/>
              <a:chOff x="793661" y="2702596"/>
              <a:chExt cx="18760337" cy="2229641"/>
            </a:xfrm>
          </p:grpSpPr>
          <p:sp>
            <p:nvSpPr>
              <p:cNvPr id="6" name="Oval 5"/>
              <p:cNvSpPr/>
              <p:nvPr/>
            </p:nvSpPr>
            <p:spPr>
              <a:xfrm>
                <a:off x="8629096" y="3756169"/>
                <a:ext cx="117571" cy="117571"/>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Segoe UI" panose="020B0502040204020203" pitchFamily="34" charset="0"/>
                  <a:ea typeface="微软雅黑" panose="020B0503020204020204" pitchFamily="34" charset="-122"/>
                  <a:cs typeface="+mn-ea"/>
                  <a:sym typeface="Segoe UI" panose="020B0502040204020203" pitchFamily="34" charset="0"/>
                </a:endParaRPr>
              </a:p>
            </p:txBody>
          </p:sp>
          <p:sp>
            <p:nvSpPr>
              <p:cNvPr id="82" name="Oval 81"/>
              <p:cNvSpPr/>
              <p:nvPr/>
            </p:nvSpPr>
            <p:spPr>
              <a:xfrm>
                <a:off x="1415637" y="3756169"/>
                <a:ext cx="117571" cy="117571"/>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Segoe UI" panose="020B0502040204020203" pitchFamily="34" charset="0"/>
                  <a:ea typeface="微软雅黑" panose="020B0503020204020204" pitchFamily="34" charset="-122"/>
                  <a:cs typeface="+mn-ea"/>
                  <a:sym typeface="Segoe UI" panose="020B0502040204020203" pitchFamily="34" charset="0"/>
                </a:endParaRPr>
              </a:p>
            </p:txBody>
          </p:sp>
          <p:sp>
            <p:nvSpPr>
              <p:cNvPr id="85" name="Shape 2934"/>
              <p:cNvSpPr/>
              <p:nvPr/>
            </p:nvSpPr>
            <p:spPr>
              <a:xfrm>
                <a:off x="6018617" y="3206353"/>
                <a:ext cx="314176" cy="431991"/>
              </a:xfrm>
              <a:custGeom>
                <a:avLst/>
                <a:gdLst/>
                <a:ahLst/>
                <a:cxnLst>
                  <a:cxn ang="0">
                    <a:pos x="wd2" y="hd2"/>
                  </a:cxn>
                  <a:cxn ang="5400000">
                    <a:pos x="wd2" y="hd2"/>
                  </a:cxn>
                  <a:cxn ang="10800000">
                    <a:pos x="wd2" y="hd2"/>
                  </a:cxn>
                  <a:cxn ang="16200000">
                    <a:pos x="wd2" y="hd2"/>
                  </a:cxn>
                </a:cxnLst>
                <a:rect l="0" t="0" r="r" b="b"/>
                <a:pathLst>
                  <a:path w="21600" h="21600" extrusionOk="0">
                    <a:moveTo>
                      <a:pt x="10800" y="10800"/>
                    </a:moveTo>
                    <a:cubicBezTo>
                      <a:pt x="8563" y="10800"/>
                      <a:pt x="6750" y="9481"/>
                      <a:pt x="6750" y="7855"/>
                    </a:cubicBezTo>
                    <a:cubicBezTo>
                      <a:pt x="6750" y="6228"/>
                      <a:pt x="8563" y="4909"/>
                      <a:pt x="10800" y="4909"/>
                    </a:cubicBezTo>
                    <a:cubicBezTo>
                      <a:pt x="13037" y="4909"/>
                      <a:pt x="14850" y="6228"/>
                      <a:pt x="14850" y="7855"/>
                    </a:cubicBezTo>
                    <a:cubicBezTo>
                      <a:pt x="14850" y="9481"/>
                      <a:pt x="13037" y="10800"/>
                      <a:pt x="10800" y="10800"/>
                    </a:cubicBezTo>
                    <a:moveTo>
                      <a:pt x="10800" y="3927"/>
                    </a:moveTo>
                    <a:cubicBezTo>
                      <a:pt x="7817" y="3927"/>
                      <a:pt x="5400" y="5686"/>
                      <a:pt x="5400" y="7855"/>
                    </a:cubicBezTo>
                    <a:cubicBezTo>
                      <a:pt x="5400" y="10023"/>
                      <a:pt x="7817" y="11782"/>
                      <a:pt x="10800" y="11782"/>
                    </a:cubicBezTo>
                    <a:cubicBezTo>
                      <a:pt x="13783" y="11782"/>
                      <a:pt x="16200" y="10023"/>
                      <a:pt x="16200" y="7855"/>
                    </a:cubicBezTo>
                    <a:cubicBezTo>
                      <a:pt x="16200" y="5686"/>
                      <a:pt x="13783" y="3927"/>
                      <a:pt x="10800" y="3927"/>
                    </a:cubicBezTo>
                    <a:moveTo>
                      <a:pt x="10800" y="20127"/>
                    </a:moveTo>
                    <a:cubicBezTo>
                      <a:pt x="10800" y="20127"/>
                      <a:pt x="1350" y="13745"/>
                      <a:pt x="1350" y="7855"/>
                    </a:cubicBezTo>
                    <a:cubicBezTo>
                      <a:pt x="1350" y="4059"/>
                      <a:pt x="5581" y="982"/>
                      <a:pt x="10800" y="982"/>
                    </a:cubicBezTo>
                    <a:cubicBezTo>
                      <a:pt x="16019" y="982"/>
                      <a:pt x="20250" y="4059"/>
                      <a:pt x="20250" y="7855"/>
                    </a:cubicBezTo>
                    <a:cubicBezTo>
                      <a:pt x="20250" y="13745"/>
                      <a:pt x="10800" y="20127"/>
                      <a:pt x="10800" y="20127"/>
                    </a:cubicBezTo>
                    <a:moveTo>
                      <a:pt x="10800" y="0"/>
                    </a:moveTo>
                    <a:cubicBezTo>
                      <a:pt x="4836" y="0"/>
                      <a:pt x="0" y="3517"/>
                      <a:pt x="0" y="7855"/>
                    </a:cubicBezTo>
                    <a:cubicBezTo>
                      <a:pt x="0" y="14236"/>
                      <a:pt x="10800" y="21600"/>
                      <a:pt x="10800" y="21600"/>
                    </a:cubicBezTo>
                    <a:cubicBezTo>
                      <a:pt x="10800" y="21600"/>
                      <a:pt x="21600" y="14236"/>
                      <a:pt x="21600" y="7855"/>
                    </a:cubicBezTo>
                    <a:cubicBezTo>
                      <a:pt x="21600" y="3517"/>
                      <a:pt x="16764" y="0"/>
                      <a:pt x="10800" y="0"/>
                    </a:cubicBezTo>
                  </a:path>
                </a:pathLst>
              </a:custGeom>
              <a:solidFill>
                <a:schemeClr val="tx2"/>
              </a:solidFill>
              <a:ln w="12700">
                <a:miter lim="400000"/>
              </a:ln>
            </p:spPr>
            <p:txBody>
              <a:bodyPr lIns="19045" tIns="19045" rIns="19045" bIns="19045" anchor="ctr"/>
              <a:lstStyle/>
              <a:p>
                <a:pPr defTabSz="228600">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Segoe UI" panose="020B0502040204020203" pitchFamily="34" charset="0"/>
                  <a:ea typeface="微软雅黑" panose="020B0503020204020204" pitchFamily="34" charset="-122"/>
                  <a:cs typeface="+mn-ea"/>
                  <a:sym typeface="Segoe UI" panose="020B0502040204020203" pitchFamily="34" charset="0"/>
                </a:endParaRPr>
              </a:p>
            </p:txBody>
          </p:sp>
          <p:sp>
            <p:nvSpPr>
              <p:cNvPr id="88" name="TextBox 87"/>
              <p:cNvSpPr txBox="1"/>
              <p:nvPr/>
            </p:nvSpPr>
            <p:spPr>
              <a:xfrm>
                <a:off x="793661" y="2702596"/>
                <a:ext cx="2237025" cy="461665"/>
              </a:xfrm>
              <a:prstGeom prst="rect">
                <a:avLst/>
              </a:prstGeom>
              <a:noFill/>
            </p:spPr>
            <p:txBody>
              <a:bodyPr wrap="square" rtlCol="0" anchor="ctr" anchorCtr="0">
                <a:spAutoFit/>
              </a:bodyPr>
              <a:lstStyle/>
              <a:p>
                <a:r>
                  <a:rPr lang="en-US" sz="2400" b="1" dirty="0">
                    <a:solidFill>
                      <a:schemeClr val="tx2"/>
                    </a:solidFill>
                    <a:latin typeface="Segoe UI" panose="020B0502040204020203" pitchFamily="34" charset="0"/>
                    <a:ea typeface="微软雅黑" panose="020B0503020204020204" pitchFamily="34" charset="-122"/>
                    <a:cs typeface="+mn-ea"/>
                    <a:sym typeface="Segoe UI" panose="020B0502040204020203" pitchFamily="34" charset="0"/>
                  </a:rPr>
                  <a:t>   Intro</a:t>
                </a:r>
                <a:endParaRPr lang="en-US" sz="2700" b="1" dirty="0">
                  <a:solidFill>
                    <a:schemeClr val="tx2"/>
                  </a:solidFill>
                  <a:latin typeface="Segoe UI" panose="020B0502040204020203" pitchFamily="34" charset="0"/>
                  <a:ea typeface="微软雅黑" panose="020B0503020204020204" pitchFamily="34" charset="-122"/>
                  <a:cs typeface="+mn-ea"/>
                  <a:sym typeface="Segoe UI" panose="020B0502040204020203" pitchFamily="34" charset="0"/>
                </a:endParaRPr>
              </a:p>
            </p:txBody>
          </p:sp>
          <p:sp>
            <p:nvSpPr>
              <p:cNvPr id="89" name="Shape 2525"/>
              <p:cNvSpPr/>
              <p:nvPr/>
            </p:nvSpPr>
            <p:spPr>
              <a:xfrm>
                <a:off x="1283746" y="4048064"/>
                <a:ext cx="381353" cy="381353"/>
              </a:xfrm>
              <a:custGeom>
                <a:avLst/>
                <a:gdLst/>
                <a:ahLst/>
                <a:cxnLst>
                  <a:cxn ang="0">
                    <a:pos x="wd2" y="hd2"/>
                  </a:cxn>
                  <a:cxn ang="5400000">
                    <a:pos x="wd2" y="hd2"/>
                  </a:cxn>
                  <a:cxn ang="10800000">
                    <a:pos x="wd2" y="hd2"/>
                  </a:cxn>
                  <a:cxn ang="16200000">
                    <a:pos x="wd2" y="hd2"/>
                  </a:cxn>
                </a:cxnLst>
                <a:rect l="0" t="0" r="r" b="b"/>
                <a:pathLst>
                  <a:path w="21600" h="21600" extrusionOk="0">
                    <a:moveTo>
                      <a:pt x="11291" y="17673"/>
                    </a:moveTo>
                    <a:cubicBezTo>
                      <a:pt x="11562" y="17673"/>
                      <a:pt x="11782" y="17453"/>
                      <a:pt x="11782" y="17182"/>
                    </a:cubicBezTo>
                    <a:cubicBezTo>
                      <a:pt x="11782" y="16911"/>
                      <a:pt x="11562" y="16691"/>
                      <a:pt x="11291" y="16691"/>
                    </a:cubicBezTo>
                    <a:cubicBezTo>
                      <a:pt x="11020" y="16691"/>
                      <a:pt x="10800" y="16911"/>
                      <a:pt x="10800" y="17182"/>
                    </a:cubicBezTo>
                    <a:cubicBezTo>
                      <a:pt x="10800" y="17453"/>
                      <a:pt x="11020" y="17673"/>
                      <a:pt x="11291" y="17673"/>
                    </a:cubicBezTo>
                    <a:moveTo>
                      <a:pt x="17673" y="18655"/>
                    </a:moveTo>
                    <a:lnTo>
                      <a:pt x="13745" y="18655"/>
                    </a:lnTo>
                    <a:lnTo>
                      <a:pt x="13745" y="12273"/>
                    </a:lnTo>
                    <a:cubicBezTo>
                      <a:pt x="13745" y="12002"/>
                      <a:pt x="13525" y="11782"/>
                      <a:pt x="13255" y="11782"/>
                    </a:cubicBezTo>
                    <a:lnTo>
                      <a:pt x="8345" y="11782"/>
                    </a:lnTo>
                    <a:cubicBezTo>
                      <a:pt x="8075" y="11782"/>
                      <a:pt x="7855" y="12002"/>
                      <a:pt x="7855" y="12273"/>
                    </a:cubicBezTo>
                    <a:lnTo>
                      <a:pt x="7855" y="18655"/>
                    </a:lnTo>
                    <a:lnTo>
                      <a:pt x="3927" y="18655"/>
                    </a:lnTo>
                    <a:lnTo>
                      <a:pt x="3927" y="8058"/>
                    </a:lnTo>
                    <a:lnTo>
                      <a:pt x="10800" y="1185"/>
                    </a:lnTo>
                    <a:lnTo>
                      <a:pt x="17673" y="8058"/>
                    </a:lnTo>
                    <a:cubicBezTo>
                      <a:pt x="17673" y="8058"/>
                      <a:pt x="17673" y="18655"/>
                      <a:pt x="17673" y="18655"/>
                    </a:cubicBezTo>
                    <a:close/>
                    <a:moveTo>
                      <a:pt x="17673" y="20618"/>
                    </a:moveTo>
                    <a:lnTo>
                      <a:pt x="13745" y="20618"/>
                    </a:lnTo>
                    <a:lnTo>
                      <a:pt x="13745" y="19636"/>
                    </a:lnTo>
                    <a:lnTo>
                      <a:pt x="17673" y="19636"/>
                    </a:lnTo>
                    <a:cubicBezTo>
                      <a:pt x="17673" y="19636"/>
                      <a:pt x="17673" y="20618"/>
                      <a:pt x="17673" y="20618"/>
                    </a:cubicBezTo>
                    <a:close/>
                    <a:moveTo>
                      <a:pt x="12764" y="20618"/>
                    </a:moveTo>
                    <a:lnTo>
                      <a:pt x="8836" y="20618"/>
                    </a:lnTo>
                    <a:lnTo>
                      <a:pt x="8836" y="12764"/>
                    </a:lnTo>
                    <a:lnTo>
                      <a:pt x="12764" y="12764"/>
                    </a:lnTo>
                    <a:cubicBezTo>
                      <a:pt x="12764" y="12764"/>
                      <a:pt x="12764" y="20618"/>
                      <a:pt x="12764" y="20618"/>
                    </a:cubicBezTo>
                    <a:close/>
                    <a:moveTo>
                      <a:pt x="7855" y="20618"/>
                    </a:moveTo>
                    <a:lnTo>
                      <a:pt x="3927" y="20618"/>
                    </a:lnTo>
                    <a:lnTo>
                      <a:pt x="3927" y="19636"/>
                    </a:lnTo>
                    <a:lnTo>
                      <a:pt x="7855" y="19636"/>
                    </a:lnTo>
                    <a:cubicBezTo>
                      <a:pt x="7855" y="19636"/>
                      <a:pt x="7855" y="20618"/>
                      <a:pt x="7855" y="20618"/>
                    </a:cubicBezTo>
                    <a:close/>
                    <a:moveTo>
                      <a:pt x="14727" y="1964"/>
                    </a:moveTo>
                    <a:lnTo>
                      <a:pt x="16691" y="1964"/>
                    </a:lnTo>
                    <a:lnTo>
                      <a:pt x="16691" y="5688"/>
                    </a:lnTo>
                    <a:lnTo>
                      <a:pt x="14727" y="3724"/>
                    </a:lnTo>
                    <a:cubicBezTo>
                      <a:pt x="14727" y="3724"/>
                      <a:pt x="14727" y="1964"/>
                      <a:pt x="14727" y="1964"/>
                    </a:cubicBezTo>
                    <a:close/>
                    <a:moveTo>
                      <a:pt x="21456" y="10453"/>
                    </a:moveTo>
                    <a:lnTo>
                      <a:pt x="17673" y="6670"/>
                    </a:lnTo>
                    <a:lnTo>
                      <a:pt x="17673" y="1473"/>
                    </a:lnTo>
                    <a:cubicBezTo>
                      <a:pt x="17673" y="1202"/>
                      <a:pt x="17453" y="982"/>
                      <a:pt x="17182" y="982"/>
                    </a:cubicBezTo>
                    <a:lnTo>
                      <a:pt x="14236" y="982"/>
                    </a:lnTo>
                    <a:cubicBezTo>
                      <a:pt x="13966" y="982"/>
                      <a:pt x="13745" y="1202"/>
                      <a:pt x="13745" y="1473"/>
                    </a:cubicBezTo>
                    <a:lnTo>
                      <a:pt x="13745" y="2742"/>
                    </a:lnTo>
                    <a:lnTo>
                      <a:pt x="11147" y="144"/>
                    </a:lnTo>
                    <a:cubicBezTo>
                      <a:pt x="11058" y="55"/>
                      <a:pt x="10935" y="0"/>
                      <a:pt x="10800" y="0"/>
                    </a:cubicBezTo>
                    <a:cubicBezTo>
                      <a:pt x="10665" y="0"/>
                      <a:pt x="10542" y="55"/>
                      <a:pt x="10453" y="144"/>
                    </a:cubicBezTo>
                    <a:lnTo>
                      <a:pt x="144" y="10453"/>
                    </a:lnTo>
                    <a:cubicBezTo>
                      <a:pt x="55" y="10542"/>
                      <a:pt x="0" y="10665"/>
                      <a:pt x="0" y="10800"/>
                    </a:cubicBezTo>
                    <a:cubicBezTo>
                      <a:pt x="0" y="11072"/>
                      <a:pt x="220" y="11291"/>
                      <a:pt x="491" y="11291"/>
                    </a:cubicBezTo>
                    <a:cubicBezTo>
                      <a:pt x="626" y="11291"/>
                      <a:pt x="749" y="11236"/>
                      <a:pt x="838" y="11147"/>
                    </a:cubicBezTo>
                    <a:lnTo>
                      <a:pt x="2945" y="9040"/>
                    </a:lnTo>
                    <a:lnTo>
                      <a:pt x="2945" y="21109"/>
                    </a:lnTo>
                    <a:cubicBezTo>
                      <a:pt x="2945" y="21381"/>
                      <a:pt x="3166" y="21600"/>
                      <a:pt x="3436" y="21600"/>
                    </a:cubicBezTo>
                    <a:lnTo>
                      <a:pt x="18164" y="21600"/>
                    </a:lnTo>
                    <a:cubicBezTo>
                      <a:pt x="18434" y="21600"/>
                      <a:pt x="18655" y="21381"/>
                      <a:pt x="18655" y="21109"/>
                    </a:cubicBezTo>
                    <a:lnTo>
                      <a:pt x="18655" y="9040"/>
                    </a:lnTo>
                    <a:lnTo>
                      <a:pt x="20762" y="11147"/>
                    </a:lnTo>
                    <a:cubicBezTo>
                      <a:pt x="20851" y="11236"/>
                      <a:pt x="20974" y="11291"/>
                      <a:pt x="21109" y="11291"/>
                    </a:cubicBezTo>
                    <a:cubicBezTo>
                      <a:pt x="21380" y="11291"/>
                      <a:pt x="21600" y="11072"/>
                      <a:pt x="21600" y="10800"/>
                    </a:cubicBezTo>
                    <a:cubicBezTo>
                      <a:pt x="21600" y="10665"/>
                      <a:pt x="21545" y="10542"/>
                      <a:pt x="21456" y="10453"/>
                    </a:cubicBezTo>
                  </a:path>
                </a:pathLst>
              </a:custGeom>
              <a:solidFill>
                <a:schemeClr val="tx2"/>
              </a:solidFill>
              <a:ln w="12700">
                <a:miter lim="400000"/>
              </a:ln>
            </p:spPr>
            <p:txBody>
              <a:bodyPr lIns="19045" tIns="19045" rIns="19045" bIns="19045" anchor="ctr"/>
              <a:lstStyle/>
              <a:p>
                <a:pPr defTabSz="228600">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Segoe UI" panose="020B0502040204020203" pitchFamily="34" charset="0"/>
                  <a:ea typeface="微软雅黑" panose="020B0503020204020204" pitchFamily="34" charset="-122"/>
                  <a:cs typeface="+mn-ea"/>
                  <a:sym typeface="Segoe UI" panose="020B0502040204020203" pitchFamily="34" charset="0"/>
                </a:endParaRPr>
              </a:p>
            </p:txBody>
          </p:sp>
          <p:sp>
            <p:nvSpPr>
              <p:cNvPr id="91" name="Shape 2754"/>
              <p:cNvSpPr/>
              <p:nvPr/>
            </p:nvSpPr>
            <p:spPr>
              <a:xfrm>
                <a:off x="8527179" y="4048064"/>
                <a:ext cx="321407" cy="353547"/>
              </a:xfrm>
              <a:custGeom>
                <a:avLst/>
                <a:gdLst/>
                <a:ahLst/>
                <a:cxnLst>
                  <a:cxn ang="0">
                    <a:pos x="wd2" y="hd2"/>
                  </a:cxn>
                  <a:cxn ang="5400000">
                    <a:pos x="wd2" y="hd2"/>
                  </a:cxn>
                  <a:cxn ang="10800000">
                    <a:pos x="wd2" y="hd2"/>
                  </a:cxn>
                  <a:cxn ang="16200000">
                    <a:pos x="wd2" y="hd2"/>
                  </a:cxn>
                </a:cxnLst>
                <a:rect l="0" t="0" r="r" b="b"/>
                <a:pathLst>
                  <a:path w="21600" h="21600" extrusionOk="0">
                    <a:moveTo>
                      <a:pt x="10800" y="15709"/>
                    </a:moveTo>
                    <a:cubicBezTo>
                      <a:pt x="10203" y="15709"/>
                      <a:pt x="9720" y="16149"/>
                      <a:pt x="9720" y="16691"/>
                    </a:cubicBezTo>
                    <a:cubicBezTo>
                      <a:pt x="9720" y="17233"/>
                      <a:pt x="10203" y="17673"/>
                      <a:pt x="10800" y="17673"/>
                    </a:cubicBezTo>
                    <a:cubicBezTo>
                      <a:pt x="11396" y="17673"/>
                      <a:pt x="11880" y="17233"/>
                      <a:pt x="11880" y="16691"/>
                    </a:cubicBezTo>
                    <a:cubicBezTo>
                      <a:pt x="11880" y="16149"/>
                      <a:pt x="11396" y="15709"/>
                      <a:pt x="10800" y="15709"/>
                    </a:cubicBezTo>
                    <a:moveTo>
                      <a:pt x="12960" y="10800"/>
                    </a:moveTo>
                    <a:cubicBezTo>
                      <a:pt x="12363" y="10800"/>
                      <a:pt x="11880" y="11240"/>
                      <a:pt x="11880" y="11782"/>
                    </a:cubicBezTo>
                    <a:cubicBezTo>
                      <a:pt x="11880" y="12324"/>
                      <a:pt x="12363" y="12764"/>
                      <a:pt x="12960" y="12764"/>
                    </a:cubicBezTo>
                    <a:cubicBezTo>
                      <a:pt x="13556" y="12764"/>
                      <a:pt x="14040" y="12324"/>
                      <a:pt x="14040" y="11782"/>
                    </a:cubicBezTo>
                    <a:cubicBezTo>
                      <a:pt x="14040" y="11240"/>
                      <a:pt x="13556" y="10800"/>
                      <a:pt x="12960" y="10800"/>
                    </a:cubicBezTo>
                    <a:moveTo>
                      <a:pt x="15660" y="14727"/>
                    </a:moveTo>
                    <a:cubicBezTo>
                      <a:pt x="15362" y="14727"/>
                      <a:pt x="15120" y="14947"/>
                      <a:pt x="15120" y="15218"/>
                    </a:cubicBezTo>
                    <a:cubicBezTo>
                      <a:pt x="15120" y="15490"/>
                      <a:pt x="15362" y="15709"/>
                      <a:pt x="15660" y="15709"/>
                    </a:cubicBezTo>
                    <a:cubicBezTo>
                      <a:pt x="15958" y="15709"/>
                      <a:pt x="16200" y="15490"/>
                      <a:pt x="16200" y="15218"/>
                    </a:cubicBezTo>
                    <a:cubicBezTo>
                      <a:pt x="16200" y="14947"/>
                      <a:pt x="15958" y="14727"/>
                      <a:pt x="15660" y="14727"/>
                    </a:cubicBezTo>
                    <a:moveTo>
                      <a:pt x="16740" y="17673"/>
                    </a:moveTo>
                    <a:cubicBezTo>
                      <a:pt x="16442" y="17673"/>
                      <a:pt x="16200" y="17892"/>
                      <a:pt x="16200" y="18164"/>
                    </a:cubicBezTo>
                    <a:cubicBezTo>
                      <a:pt x="16200" y="18435"/>
                      <a:pt x="16442" y="18655"/>
                      <a:pt x="16740" y="18655"/>
                    </a:cubicBezTo>
                    <a:cubicBezTo>
                      <a:pt x="17038" y="18655"/>
                      <a:pt x="17280" y="18435"/>
                      <a:pt x="17280" y="18164"/>
                    </a:cubicBezTo>
                    <a:cubicBezTo>
                      <a:pt x="17280" y="17892"/>
                      <a:pt x="17038" y="17673"/>
                      <a:pt x="16740" y="17673"/>
                    </a:cubicBezTo>
                    <a:moveTo>
                      <a:pt x="7020" y="13745"/>
                    </a:moveTo>
                    <a:cubicBezTo>
                      <a:pt x="6722" y="13745"/>
                      <a:pt x="6480" y="13525"/>
                      <a:pt x="6480" y="13255"/>
                    </a:cubicBezTo>
                    <a:cubicBezTo>
                      <a:pt x="6480" y="12983"/>
                      <a:pt x="6722" y="12764"/>
                      <a:pt x="7020" y="12764"/>
                    </a:cubicBezTo>
                    <a:cubicBezTo>
                      <a:pt x="7318" y="12764"/>
                      <a:pt x="7560" y="12983"/>
                      <a:pt x="7560" y="13255"/>
                    </a:cubicBezTo>
                    <a:cubicBezTo>
                      <a:pt x="7560" y="13525"/>
                      <a:pt x="7318" y="13745"/>
                      <a:pt x="7020" y="13745"/>
                    </a:cubicBezTo>
                    <a:moveTo>
                      <a:pt x="7020" y="11782"/>
                    </a:moveTo>
                    <a:cubicBezTo>
                      <a:pt x="6126" y="11782"/>
                      <a:pt x="5400" y="12441"/>
                      <a:pt x="5400" y="13255"/>
                    </a:cubicBezTo>
                    <a:cubicBezTo>
                      <a:pt x="5400" y="14068"/>
                      <a:pt x="6126" y="14727"/>
                      <a:pt x="7020" y="14727"/>
                    </a:cubicBezTo>
                    <a:cubicBezTo>
                      <a:pt x="7914" y="14727"/>
                      <a:pt x="8640" y="14068"/>
                      <a:pt x="8640" y="13255"/>
                    </a:cubicBezTo>
                    <a:cubicBezTo>
                      <a:pt x="8640" y="12441"/>
                      <a:pt x="7914" y="11782"/>
                      <a:pt x="7020" y="11782"/>
                    </a:cubicBezTo>
                    <a:moveTo>
                      <a:pt x="16200" y="20618"/>
                    </a:moveTo>
                    <a:lnTo>
                      <a:pt x="5400" y="20618"/>
                    </a:lnTo>
                    <a:cubicBezTo>
                      <a:pt x="5224" y="20618"/>
                      <a:pt x="1080" y="20574"/>
                      <a:pt x="1080" y="16691"/>
                    </a:cubicBezTo>
                    <a:cubicBezTo>
                      <a:pt x="1080" y="12965"/>
                      <a:pt x="3149" y="11214"/>
                      <a:pt x="4975" y="9670"/>
                    </a:cubicBezTo>
                    <a:cubicBezTo>
                      <a:pt x="6031" y="8777"/>
                      <a:pt x="7028" y="7920"/>
                      <a:pt x="7400" y="6808"/>
                    </a:cubicBezTo>
                    <a:cubicBezTo>
                      <a:pt x="7683" y="6848"/>
                      <a:pt x="7974" y="6878"/>
                      <a:pt x="8279" y="6878"/>
                    </a:cubicBezTo>
                    <a:cubicBezTo>
                      <a:pt x="9182" y="6878"/>
                      <a:pt x="10166" y="6687"/>
                      <a:pt x="11184" y="6177"/>
                    </a:cubicBezTo>
                    <a:cubicBezTo>
                      <a:pt x="12256" y="5642"/>
                      <a:pt x="13226" y="5425"/>
                      <a:pt x="14040" y="5367"/>
                    </a:cubicBezTo>
                    <a:lnTo>
                      <a:pt x="14040" y="5891"/>
                    </a:lnTo>
                    <a:cubicBezTo>
                      <a:pt x="14040" y="7483"/>
                      <a:pt x="15296" y="8546"/>
                      <a:pt x="16625" y="9670"/>
                    </a:cubicBezTo>
                    <a:cubicBezTo>
                      <a:pt x="18451" y="11214"/>
                      <a:pt x="20520" y="12965"/>
                      <a:pt x="20520" y="16691"/>
                    </a:cubicBezTo>
                    <a:cubicBezTo>
                      <a:pt x="20520" y="20474"/>
                      <a:pt x="16637" y="20614"/>
                      <a:pt x="16200" y="20618"/>
                    </a:cubicBezTo>
                    <a:moveTo>
                      <a:pt x="14040" y="2945"/>
                    </a:moveTo>
                    <a:lnTo>
                      <a:pt x="14040" y="4432"/>
                    </a:lnTo>
                    <a:cubicBezTo>
                      <a:pt x="13069" y="4489"/>
                      <a:pt x="11917" y="4734"/>
                      <a:pt x="10654" y="5365"/>
                    </a:cubicBezTo>
                    <a:cubicBezTo>
                      <a:pt x="9547" y="5920"/>
                      <a:pt x="8485" y="6015"/>
                      <a:pt x="7560" y="5894"/>
                    </a:cubicBezTo>
                    <a:lnTo>
                      <a:pt x="7560" y="5891"/>
                    </a:lnTo>
                    <a:lnTo>
                      <a:pt x="7560" y="2945"/>
                    </a:lnTo>
                    <a:cubicBezTo>
                      <a:pt x="7560" y="2945"/>
                      <a:pt x="14040" y="2945"/>
                      <a:pt x="14040" y="2945"/>
                    </a:cubicBezTo>
                    <a:close/>
                    <a:moveTo>
                      <a:pt x="5400" y="982"/>
                    </a:moveTo>
                    <a:lnTo>
                      <a:pt x="16200" y="982"/>
                    </a:lnTo>
                    <a:lnTo>
                      <a:pt x="16200" y="1964"/>
                    </a:lnTo>
                    <a:lnTo>
                      <a:pt x="5400" y="1964"/>
                    </a:lnTo>
                    <a:cubicBezTo>
                      <a:pt x="5400" y="1964"/>
                      <a:pt x="5400" y="982"/>
                      <a:pt x="5400" y="982"/>
                    </a:cubicBezTo>
                    <a:close/>
                    <a:moveTo>
                      <a:pt x="15120" y="5891"/>
                    </a:moveTo>
                    <a:lnTo>
                      <a:pt x="15120" y="2945"/>
                    </a:lnTo>
                    <a:lnTo>
                      <a:pt x="16200" y="2945"/>
                    </a:lnTo>
                    <a:cubicBezTo>
                      <a:pt x="16796" y="2945"/>
                      <a:pt x="17280" y="2505"/>
                      <a:pt x="17280" y="1964"/>
                    </a:cubicBezTo>
                    <a:lnTo>
                      <a:pt x="17280" y="982"/>
                    </a:lnTo>
                    <a:cubicBezTo>
                      <a:pt x="17280" y="440"/>
                      <a:pt x="16796" y="0"/>
                      <a:pt x="16200" y="0"/>
                    </a:cubicBezTo>
                    <a:lnTo>
                      <a:pt x="5400" y="0"/>
                    </a:lnTo>
                    <a:cubicBezTo>
                      <a:pt x="4803" y="0"/>
                      <a:pt x="4320" y="440"/>
                      <a:pt x="4320" y="982"/>
                    </a:cubicBezTo>
                    <a:lnTo>
                      <a:pt x="4320" y="1964"/>
                    </a:lnTo>
                    <a:cubicBezTo>
                      <a:pt x="4320" y="2505"/>
                      <a:pt x="4803" y="2945"/>
                      <a:pt x="5400" y="2945"/>
                    </a:cubicBezTo>
                    <a:lnTo>
                      <a:pt x="6480" y="2945"/>
                    </a:lnTo>
                    <a:lnTo>
                      <a:pt x="6480" y="5891"/>
                    </a:lnTo>
                    <a:cubicBezTo>
                      <a:pt x="6480" y="8836"/>
                      <a:pt x="0" y="9818"/>
                      <a:pt x="0" y="16691"/>
                    </a:cubicBezTo>
                    <a:cubicBezTo>
                      <a:pt x="0" y="21600"/>
                      <a:pt x="5400" y="21600"/>
                      <a:pt x="5400" y="21600"/>
                    </a:cubicBezTo>
                    <a:lnTo>
                      <a:pt x="16200" y="21600"/>
                    </a:lnTo>
                    <a:cubicBezTo>
                      <a:pt x="16200" y="21600"/>
                      <a:pt x="21600" y="21600"/>
                      <a:pt x="21600" y="16691"/>
                    </a:cubicBezTo>
                    <a:cubicBezTo>
                      <a:pt x="21600" y="9818"/>
                      <a:pt x="15120" y="8836"/>
                      <a:pt x="15120" y="5891"/>
                    </a:cubicBezTo>
                    <a:moveTo>
                      <a:pt x="5940" y="16691"/>
                    </a:moveTo>
                    <a:cubicBezTo>
                      <a:pt x="5642" y="16691"/>
                      <a:pt x="5400" y="16910"/>
                      <a:pt x="5400" y="17182"/>
                    </a:cubicBezTo>
                    <a:cubicBezTo>
                      <a:pt x="5400" y="17453"/>
                      <a:pt x="5642" y="17673"/>
                      <a:pt x="5940" y="17673"/>
                    </a:cubicBezTo>
                    <a:cubicBezTo>
                      <a:pt x="6238" y="17673"/>
                      <a:pt x="6480" y="17453"/>
                      <a:pt x="6480" y="17182"/>
                    </a:cubicBezTo>
                    <a:cubicBezTo>
                      <a:pt x="6480" y="16910"/>
                      <a:pt x="6238" y="16691"/>
                      <a:pt x="5940" y="16691"/>
                    </a:cubicBezTo>
                  </a:path>
                </a:pathLst>
              </a:custGeom>
              <a:solidFill>
                <a:schemeClr val="tx2"/>
              </a:solidFill>
              <a:ln w="12700">
                <a:miter lim="400000"/>
              </a:ln>
            </p:spPr>
            <p:txBody>
              <a:bodyPr lIns="19045" tIns="19045" rIns="19045" bIns="19045" anchor="ctr"/>
              <a:lstStyle/>
              <a:p>
                <a:pPr defTabSz="228600">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Segoe UI" panose="020B0502040204020203" pitchFamily="34" charset="0"/>
                  <a:ea typeface="微软雅黑" panose="020B0503020204020204" pitchFamily="34" charset="-122"/>
                  <a:cs typeface="+mn-ea"/>
                  <a:sym typeface="Segoe UI" panose="020B0502040204020203" pitchFamily="34" charset="0"/>
                </a:endParaRPr>
              </a:p>
            </p:txBody>
          </p:sp>
          <p:sp>
            <p:nvSpPr>
              <p:cNvPr id="92" name="Oval 91"/>
              <p:cNvSpPr/>
              <p:nvPr/>
            </p:nvSpPr>
            <p:spPr>
              <a:xfrm>
                <a:off x="6127434" y="3756169"/>
                <a:ext cx="117571" cy="117571"/>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Segoe UI" panose="020B0502040204020203" pitchFamily="34" charset="0"/>
                  <a:ea typeface="微软雅黑" panose="020B0503020204020204" pitchFamily="34" charset="-122"/>
                  <a:cs typeface="+mn-ea"/>
                  <a:sym typeface="Segoe UI" panose="020B0502040204020203" pitchFamily="34" charset="0"/>
                </a:endParaRPr>
              </a:p>
            </p:txBody>
          </p:sp>
          <p:sp>
            <p:nvSpPr>
              <p:cNvPr id="81" name="TextBox 87">
                <a:extLst>
                  <a:ext uri="{FF2B5EF4-FFF2-40B4-BE49-F238E27FC236}">
                    <a16:creationId xmlns:a16="http://schemas.microsoft.com/office/drawing/2014/main" id="{B90C3118-913F-4D30-A206-96DC9C3F56A4}"/>
                  </a:ext>
                </a:extLst>
              </p:cNvPr>
              <p:cNvSpPr txBox="1"/>
              <p:nvPr/>
            </p:nvSpPr>
            <p:spPr>
              <a:xfrm>
                <a:off x="4606786" y="4501350"/>
                <a:ext cx="3153747" cy="430887"/>
              </a:xfrm>
              <a:prstGeom prst="rect">
                <a:avLst/>
              </a:prstGeom>
              <a:noFill/>
            </p:spPr>
            <p:txBody>
              <a:bodyPr wrap="square" rtlCol="0" anchor="ctr" anchorCtr="0">
                <a:spAutoFit/>
              </a:bodyPr>
              <a:lstStyle/>
              <a:p>
                <a:r>
                  <a:rPr lang="en-US" altLang="zh-CN" sz="2200" b="1" dirty="0">
                    <a:solidFill>
                      <a:schemeClr val="tx2"/>
                    </a:solidFill>
                    <a:latin typeface="Segoe UI" panose="020B0502040204020203" pitchFamily="34" charset="0"/>
                    <a:ea typeface="微软雅黑" panose="020B0503020204020204" pitchFamily="34" charset="-122"/>
                    <a:cs typeface="+mn-ea"/>
                    <a:sym typeface="Segoe UI" panose="020B0502040204020203" pitchFamily="34" charset="0"/>
                  </a:rPr>
                  <a:t>Community Detection</a:t>
                </a:r>
                <a:endParaRPr lang="en-US" sz="2200" b="1" dirty="0">
                  <a:solidFill>
                    <a:schemeClr val="tx2"/>
                  </a:solidFill>
                  <a:latin typeface="Segoe UI" panose="020B0502040204020203" pitchFamily="34" charset="0"/>
                  <a:ea typeface="微软雅黑" panose="020B0503020204020204" pitchFamily="34" charset="-122"/>
                  <a:cs typeface="+mn-ea"/>
                  <a:sym typeface="Segoe UI" panose="020B0502040204020203" pitchFamily="34" charset="0"/>
                </a:endParaRPr>
              </a:p>
            </p:txBody>
          </p:sp>
          <p:sp>
            <p:nvSpPr>
              <p:cNvPr id="83" name="TextBox 87">
                <a:extLst>
                  <a:ext uri="{FF2B5EF4-FFF2-40B4-BE49-F238E27FC236}">
                    <a16:creationId xmlns:a16="http://schemas.microsoft.com/office/drawing/2014/main" id="{73246FFF-3E37-4123-9C65-B5BB71AC9259}"/>
                  </a:ext>
                </a:extLst>
              </p:cNvPr>
              <p:cNvSpPr txBox="1"/>
              <p:nvPr/>
            </p:nvSpPr>
            <p:spPr>
              <a:xfrm>
                <a:off x="7760533" y="2797568"/>
                <a:ext cx="3153747" cy="430887"/>
              </a:xfrm>
              <a:prstGeom prst="rect">
                <a:avLst/>
              </a:prstGeom>
              <a:noFill/>
            </p:spPr>
            <p:txBody>
              <a:bodyPr wrap="square" rtlCol="0" anchor="ctr" anchorCtr="0">
                <a:spAutoFit/>
              </a:bodyPr>
              <a:lstStyle/>
              <a:p>
                <a:r>
                  <a:rPr lang="en-US" sz="2200" b="1" dirty="0">
                    <a:solidFill>
                      <a:schemeClr val="tx2"/>
                    </a:solidFill>
                    <a:latin typeface="Segoe UI" panose="020B0502040204020203" pitchFamily="34" charset="0"/>
                    <a:ea typeface="微软雅黑" panose="020B0503020204020204" pitchFamily="34" charset="-122"/>
                    <a:cs typeface="+mn-ea"/>
                    <a:sym typeface="Segoe UI" panose="020B0502040204020203" pitchFamily="34" charset="0"/>
                  </a:rPr>
                  <a:t>Graph Analysis</a:t>
                </a:r>
              </a:p>
            </p:txBody>
          </p:sp>
          <p:grpSp>
            <p:nvGrpSpPr>
              <p:cNvPr id="2" name="组合 1">
                <a:extLst>
                  <a:ext uri="{FF2B5EF4-FFF2-40B4-BE49-F238E27FC236}">
                    <a16:creationId xmlns:a16="http://schemas.microsoft.com/office/drawing/2014/main" id="{F85DCCB4-4067-4A89-A79C-5ADA80FB3C76}"/>
                  </a:ext>
                </a:extLst>
              </p:cNvPr>
              <p:cNvGrpSpPr/>
              <p:nvPr/>
            </p:nvGrpSpPr>
            <p:grpSpPr>
              <a:xfrm>
                <a:off x="1498918" y="3814954"/>
                <a:ext cx="17765687" cy="0"/>
                <a:chOff x="1498918" y="3814954"/>
                <a:chExt cx="17765687" cy="0"/>
              </a:xfrm>
            </p:grpSpPr>
            <p:cxnSp>
              <p:nvCxnSpPr>
                <p:cNvPr id="4" name="Straight Connector 3"/>
                <p:cNvCxnSpPr/>
                <p:nvPr/>
              </p:nvCxnSpPr>
              <p:spPr>
                <a:xfrm flipV="1">
                  <a:off x="1498918" y="3814954"/>
                  <a:ext cx="10691495"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1" name="Straight Connector 3">
                  <a:extLst>
                    <a:ext uri="{FF2B5EF4-FFF2-40B4-BE49-F238E27FC236}">
                      <a16:creationId xmlns:a16="http://schemas.microsoft.com/office/drawing/2014/main" id="{AB5D0E32-4C77-4DB7-A7B7-EED2C11CD7A4}"/>
                    </a:ext>
                  </a:extLst>
                </p:cNvPr>
                <p:cNvCxnSpPr>
                  <a:cxnSpLocks/>
                  <a:endCxn id="44" idx="2"/>
                </p:cNvCxnSpPr>
                <p:nvPr/>
              </p:nvCxnSpPr>
              <p:spPr>
                <a:xfrm>
                  <a:off x="11249019" y="3814954"/>
                  <a:ext cx="8015586"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42" name="Oval 81">
                <a:extLst>
                  <a:ext uri="{FF2B5EF4-FFF2-40B4-BE49-F238E27FC236}">
                    <a16:creationId xmlns:a16="http://schemas.microsoft.com/office/drawing/2014/main" id="{67D94E99-C0F3-43F6-9593-3802406ACC3A}"/>
                  </a:ext>
                </a:extLst>
              </p:cNvPr>
              <p:cNvSpPr/>
              <p:nvPr/>
            </p:nvSpPr>
            <p:spPr>
              <a:xfrm>
                <a:off x="13135488" y="3756169"/>
                <a:ext cx="117571" cy="117571"/>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Segoe UI" panose="020B0502040204020203" pitchFamily="34" charset="0"/>
                  <a:ea typeface="微软雅黑" panose="020B0503020204020204" pitchFamily="34" charset="-122"/>
                  <a:cs typeface="+mn-ea"/>
                  <a:sym typeface="Segoe UI" panose="020B0502040204020203" pitchFamily="34" charset="0"/>
                </a:endParaRPr>
              </a:p>
            </p:txBody>
          </p:sp>
          <p:sp>
            <p:nvSpPr>
              <p:cNvPr id="43" name="Shape 2525">
                <a:extLst>
                  <a:ext uri="{FF2B5EF4-FFF2-40B4-BE49-F238E27FC236}">
                    <a16:creationId xmlns:a16="http://schemas.microsoft.com/office/drawing/2014/main" id="{90115218-53F7-4E51-AA54-2A2BE0937AD1}"/>
                  </a:ext>
                </a:extLst>
              </p:cNvPr>
              <p:cNvSpPr/>
              <p:nvPr/>
            </p:nvSpPr>
            <p:spPr>
              <a:xfrm>
                <a:off x="13003597" y="4048064"/>
                <a:ext cx="381353" cy="381353"/>
              </a:xfrm>
              <a:custGeom>
                <a:avLst/>
                <a:gdLst/>
                <a:ahLst/>
                <a:cxnLst>
                  <a:cxn ang="0">
                    <a:pos x="wd2" y="hd2"/>
                  </a:cxn>
                  <a:cxn ang="5400000">
                    <a:pos x="wd2" y="hd2"/>
                  </a:cxn>
                  <a:cxn ang="10800000">
                    <a:pos x="wd2" y="hd2"/>
                  </a:cxn>
                  <a:cxn ang="16200000">
                    <a:pos x="wd2" y="hd2"/>
                  </a:cxn>
                </a:cxnLst>
                <a:rect l="0" t="0" r="r" b="b"/>
                <a:pathLst>
                  <a:path w="21600" h="21600" extrusionOk="0">
                    <a:moveTo>
                      <a:pt x="11291" y="17673"/>
                    </a:moveTo>
                    <a:cubicBezTo>
                      <a:pt x="11562" y="17673"/>
                      <a:pt x="11782" y="17453"/>
                      <a:pt x="11782" y="17182"/>
                    </a:cubicBezTo>
                    <a:cubicBezTo>
                      <a:pt x="11782" y="16911"/>
                      <a:pt x="11562" y="16691"/>
                      <a:pt x="11291" y="16691"/>
                    </a:cubicBezTo>
                    <a:cubicBezTo>
                      <a:pt x="11020" y="16691"/>
                      <a:pt x="10800" y="16911"/>
                      <a:pt x="10800" y="17182"/>
                    </a:cubicBezTo>
                    <a:cubicBezTo>
                      <a:pt x="10800" y="17453"/>
                      <a:pt x="11020" y="17673"/>
                      <a:pt x="11291" y="17673"/>
                    </a:cubicBezTo>
                    <a:moveTo>
                      <a:pt x="17673" y="18655"/>
                    </a:moveTo>
                    <a:lnTo>
                      <a:pt x="13745" y="18655"/>
                    </a:lnTo>
                    <a:lnTo>
                      <a:pt x="13745" y="12273"/>
                    </a:lnTo>
                    <a:cubicBezTo>
                      <a:pt x="13745" y="12002"/>
                      <a:pt x="13525" y="11782"/>
                      <a:pt x="13255" y="11782"/>
                    </a:cubicBezTo>
                    <a:lnTo>
                      <a:pt x="8345" y="11782"/>
                    </a:lnTo>
                    <a:cubicBezTo>
                      <a:pt x="8075" y="11782"/>
                      <a:pt x="7855" y="12002"/>
                      <a:pt x="7855" y="12273"/>
                    </a:cubicBezTo>
                    <a:lnTo>
                      <a:pt x="7855" y="18655"/>
                    </a:lnTo>
                    <a:lnTo>
                      <a:pt x="3927" y="18655"/>
                    </a:lnTo>
                    <a:lnTo>
                      <a:pt x="3927" y="8058"/>
                    </a:lnTo>
                    <a:lnTo>
                      <a:pt x="10800" y="1185"/>
                    </a:lnTo>
                    <a:lnTo>
                      <a:pt x="17673" y="8058"/>
                    </a:lnTo>
                    <a:cubicBezTo>
                      <a:pt x="17673" y="8058"/>
                      <a:pt x="17673" y="18655"/>
                      <a:pt x="17673" y="18655"/>
                    </a:cubicBezTo>
                    <a:close/>
                    <a:moveTo>
                      <a:pt x="17673" y="20618"/>
                    </a:moveTo>
                    <a:lnTo>
                      <a:pt x="13745" y="20618"/>
                    </a:lnTo>
                    <a:lnTo>
                      <a:pt x="13745" y="19636"/>
                    </a:lnTo>
                    <a:lnTo>
                      <a:pt x="17673" y="19636"/>
                    </a:lnTo>
                    <a:cubicBezTo>
                      <a:pt x="17673" y="19636"/>
                      <a:pt x="17673" y="20618"/>
                      <a:pt x="17673" y="20618"/>
                    </a:cubicBezTo>
                    <a:close/>
                    <a:moveTo>
                      <a:pt x="12764" y="20618"/>
                    </a:moveTo>
                    <a:lnTo>
                      <a:pt x="8836" y="20618"/>
                    </a:lnTo>
                    <a:lnTo>
                      <a:pt x="8836" y="12764"/>
                    </a:lnTo>
                    <a:lnTo>
                      <a:pt x="12764" y="12764"/>
                    </a:lnTo>
                    <a:cubicBezTo>
                      <a:pt x="12764" y="12764"/>
                      <a:pt x="12764" y="20618"/>
                      <a:pt x="12764" y="20618"/>
                    </a:cubicBezTo>
                    <a:close/>
                    <a:moveTo>
                      <a:pt x="7855" y="20618"/>
                    </a:moveTo>
                    <a:lnTo>
                      <a:pt x="3927" y="20618"/>
                    </a:lnTo>
                    <a:lnTo>
                      <a:pt x="3927" y="19636"/>
                    </a:lnTo>
                    <a:lnTo>
                      <a:pt x="7855" y="19636"/>
                    </a:lnTo>
                    <a:cubicBezTo>
                      <a:pt x="7855" y="19636"/>
                      <a:pt x="7855" y="20618"/>
                      <a:pt x="7855" y="20618"/>
                    </a:cubicBezTo>
                    <a:close/>
                    <a:moveTo>
                      <a:pt x="14727" y="1964"/>
                    </a:moveTo>
                    <a:lnTo>
                      <a:pt x="16691" y="1964"/>
                    </a:lnTo>
                    <a:lnTo>
                      <a:pt x="16691" y="5688"/>
                    </a:lnTo>
                    <a:lnTo>
                      <a:pt x="14727" y="3724"/>
                    </a:lnTo>
                    <a:cubicBezTo>
                      <a:pt x="14727" y="3724"/>
                      <a:pt x="14727" y="1964"/>
                      <a:pt x="14727" y="1964"/>
                    </a:cubicBezTo>
                    <a:close/>
                    <a:moveTo>
                      <a:pt x="21456" y="10453"/>
                    </a:moveTo>
                    <a:lnTo>
                      <a:pt x="17673" y="6670"/>
                    </a:lnTo>
                    <a:lnTo>
                      <a:pt x="17673" y="1473"/>
                    </a:lnTo>
                    <a:cubicBezTo>
                      <a:pt x="17673" y="1202"/>
                      <a:pt x="17453" y="982"/>
                      <a:pt x="17182" y="982"/>
                    </a:cubicBezTo>
                    <a:lnTo>
                      <a:pt x="14236" y="982"/>
                    </a:lnTo>
                    <a:cubicBezTo>
                      <a:pt x="13966" y="982"/>
                      <a:pt x="13745" y="1202"/>
                      <a:pt x="13745" y="1473"/>
                    </a:cubicBezTo>
                    <a:lnTo>
                      <a:pt x="13745" y="2742"/>
                    </a:lnTo>
                    <a:lnTo>
                      <a:pt x="11147" y="144"/>
                    </a:lnTo>
                    <a:cubicBezTo>
                      <a:pt x="11058" y="55"/>
                      <a:pt x="10935" y="0"/>
                      <a:pt x="10800" y="0"/>
                    </a:cubicBezTo>
                    <a:cubicBezTo>
                      <a:pt x="10665" y="0"/>
                      <a:pt x="10542" y="55"/>
                      <a:pt x="10453" y="144"/>
                    </a:cubicBezTo>
                    <a:lnTo>
                      <a:pt x="144" y="10453"/>
                    </a:lnTo>
                    <a:cubicBezTo>
                      <a:pt x="55" y="10542"/>
                      <a:pt x="0" y="10665"/>
                      <a:pt x="0" y="10800"/>
                    </a:cubicBezTo>
                    <a:cubicBezTo>
                      <a:pt x="0" y="11072"/>
                      <a:pt x="220" y="11291"/>
                      <a:pt x="491" y="11291"/>
                    </a:cubicBezTo>
                    <a:cubicBezTo>
                      <a:pt x="626" y="11291"/>
                      <a:pt x="749" y="11236"/>
                      <a:pt x="838" y="11147"/>
                    </a:cubicBezTo>
                    <a:lnTo>
                      <a:pt x="2945" y="9040"/>
                    </a:lnTo>
                    <a:lnTo>
                      <a:pt x="2945" y="21109"/>
                    </a:lnTo>
                    <a:cubicBezTo>
                      <a:pt x="2945" y="21381"/>
                      <a:pt x="3166" y="21600"/>
                      <a:pt x="3436" y="21600"/>
                    </a:cubicBezTo>
                    <a:lnTo>
                      <a:pt x="18164" y="21600"/>
                    </a:lnTo>
                    <a:cubicBezTo>
                      <a:pt x="18434" y="21600"/>
                      <a:pt x="18655" y="21381"/>
                      <a:pt x="18655" y="21109"/>
                    </a:cubicBezTo>
                    <a:lnTo>
                      <a:pt x="18655" y="9040"/>
                    </a:lnTo>
                    <a:lnTo>
                      <a:pt x="20762" y="11147"/>
                    </a:lnTo>
                    <a:cubicBezTo>
                      <a:pt x="20851" y="11236"/>
                      <a:pt x="20974" y="11291"/>
                      <a:pt x="21109" y="11291"/>
                    </a:cubicBezTo>
                    <a:cubicBezTo>
                      <a:pt x="21380" y="11291"/>
                      <a:pt x="21600" y="11072"/>
                      <a:pt x="21600" y="10800"/>
                    </a:cubicBezTo>
                    <a:cubicBezTo>
                      <a:pt x="21600" y="10665"/>
                      <a:pt x="21545" y="10542"/>
                      <a:pt x="21456" y="10453"/>
                    </a:cubicBezTo>
                  </a:path>
                </a:pathLst>
              </a:custGeom>
              <a:solidFill>
                <a:schemeClr val="tx2"/>
              </a:solidFill>
              <a:ln w="12700">
                <a:miter lim="400000"/>
              </a:ln>
            </p:spPr>
            <p:txBody>
              <a:bodyPr lIns="19045" tIns="19045" rIns="19045" bIns="19045" anchor="ctr"/>
              <a:lstStyle/>
              <a:p>
                <a:pPr defTabSz="228600">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Segoe UI" panose="020B0502040204020203" pitchFamily="34" charset="0"/>
                  <a:ea typeface="微软雅黑" panose="020B0503020204020204" pitchFamily="34" charset="-122"/>
                  <a:cs typeface="+mn-ea"/>
                  <a:sym typeface="Segoe UI" panose="020B0502040204020203" pitchFamily="34" charset="0"/>
                </a:endParaRPr>
              </a:p>
            </p:txBody>
          </p:sp>
          <p:sp>
            <p:nvSpPr>
              <p:cNvPr id="44" name="Oval 91">
                <a:extLst>
                  <a:ext uri="{FF2B5EF4-FFF2-40B4-BE49-F238E27FC236}">
                    <a16:creationId xmlns:a16="http://schemas.microsoft.com/office/drawing/2014/main" id="{A2E81B87-3F1A-45E1-AF01-ACB87A7C76C2}"/>
                  </a:ext>
                </a:extLst>
              </p:cNvPr>
              <p:cNvSpPr/>
              <p:nvPr/>
            </p:nvSpPr>
            <p:spPr>
              <a:xfrm>
                <a:off x="19264605" y="3756169"/>
                <a:ext cx="117571" cy="117571"/>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Segoe UI" panose="020B0502040204020203" pitchFamily="34" charset="0"/>
                  <a:ea typeface="微软雅黑" panose="020B0503020204020204" pitchFamily="34" charset="-122"/>
                  <a:cs typeface="+mn-ea"/>
                  <a:sym typeface="Segoe UI" panose="020B0502040204020203" pitchFamily="34" charset="0"/>
                </a:endParaRPr>
              </a:p>
            </p:txBody>
          </p:sp>
          <p:sp>
            <p:nvSpPr>
              <p:cNvPr id="45" name="Shape 2950">
                <a:extLst>
                  <a:ext uri="{FF2B5EF4-FFF2-40B4-BE49-F238E27FC236}">
                    <a16:creationId xmlns:a16="http://schemas.microsoft.com/office/drawing/2014/main" id="{3131509C-A59E-488F-B0E5-F41C1EC8CD90}"/>
                  </a:ext>
                </a:extLst>
              </p:cNvPr>
              <p:cNvSpPr/>
              <p:nvPr/>
            </p:nvSpPr>
            <p:spPr>
              <a:xfrm>
                <a:off x="19086024" y="3052578"/>
                <a:ext cx="467974" cy="571966"/>
              </a:xfrm>
              <a:custGeom>
                <a:avLst/>
                <a:gdLst/>
                <a:ahLst/>
                <a:cxnLst>
                  <a:cxn ang="0">
                    <a:pos x="wd2" y="hd2"/>
                  </a:cxn>
                  <a:cxn ang="5400000">
                    <a:pos x="wd2" y="hd2"/>
                  </a:cxn>
                  <a:cxn ang="10800000">
                    <a:pos x="wd2" y="hd2"/>
                  </a:cxn>
                  <a:cxn ang="16200000">
                    <a:pos x="wd2" y="hd2"/>
                  </a:cxn>
                </a:cxnLst>
                <a:rect l="0" t="0" r="r" b="b"/>
                <a:pathLst>
                  <a:path w="21600" h="21600" extrusionOk="0">
                    <a:moveTo>
                      <a:pt x="4200" y="7855"/>
                    </a:moveTo>
                    <a:lnTo>
                      <a:pt x="7800" y="7855"/>
                    </a:lnTo>
                    <a:cubicBezTo>
                      <a:pt x="8132" y="7855"/>
                      <a:pt x="8400" y="7635"/>
                      <a:pt x="8400" y="7364"/>
                    </a:cubicBezTo>
                    <a:cubicBezTo>
                      <a:pt x="8400" y="7092"/>
                      <a:pt x="8132" y="6873"/>
                      <a:pt x="7800" y="6873"/>
                    </a:cubicBezTo>
                    <a:lnTo>
                      <a:pt x="4200" y="6873"/>
                    </a:lnTo>
                    <a:cubicBezTo>
                      <a:pt x="3868" y="6873"/>
                      <a:pt x="3600" y="7092"/>
                      <a:pt x="3600" y="7364"/>
                    </a:cubicBezTo>
                    <a:cubicBezTo>
                      <a:pt x="3600" y="7635"/>
                      <a:pt x="3868" y="7855"/>
                      <a:pt x="4200" y="7855"/>
                    </a:cubicBezTo>
                    <a:moveTo>
                      <a:pt x="4200" y="11782"/>
                    </a:moveTo>
                    <a:lnTo>
                      <a:pt x="16200" y="11782"/>
                    </a:lnTo>
                    <a:cubicBezTo>
                      <a:pt x="16532" y="11782"/>
                      <a:pt x="16800" y="11562"/>
                      <a:pt x="16800" y="11291"/>
                    </a:cubicBezTo>
                    <a:cubicBezTo>
                      <a:pt x="16800" y="11020"/>
                      <a:pt x="16532" y="10800"/>
                      <a:pt x="16200" y="10800"/>
                    </a:cubicBezTo>
                    <a:lnTo>
                      <a:pt x="4200" y="10800"/>
                    </a:lnTo>
                    <a:cubicBezTo>
                      <a:pt x="3868" y="10800"/>
                      <a:pt x="3600" y="11020"/>
                      <a:pt x="3600" y="11291"/>
                    </a:cubicBezTo>
                    <a:cubicBezTo>
                      <a:pt x="3600" y="11562"/>
                      <a:pt x="3868" y="11782"/>
                      <a:pt x="4200" y="11782"/>
                    </a:cubicBezTo>
                    <a:moveTo>
                      <a:pt x="4200" y="9818"/>
                    </a:moveTo>
                    <a:lnTo>
                      <a:pt x="11400" y="9818"/>
                    </a:lnTo>
                    <a:cubicBezTo>
                      <a:pt x="11732" y="9818"/>
                      <a:pt x="12000" y="9599"/>
                      <a:pt x="12000" y="9327"/>
                    </a:cubicBezTo>
                    <a:cubicBezTo>
                      <a:pt x="12000" y="9056"/>
                      <a:pt x="11732" y="8836"/>
                      <a:pt x="11400" y="8836"/>
                    </a:cubicBezTo>
                    <a:lnTo>
                      <a:pt x="4200" y="8836"/>
                    </a:lnTo>
                    <a:cubicBezTo>
                      <a:pt x="3868" y="8836"/>
                      <a:pt x="3600" y="9056"/>
                      <a:pt x="3600" y="9327"/>
                    </a:cubicBezTo>
                    <a:cubicBezTo>
                      <a:pt x="3600" y="9599"/>
                      <a:pt x="3868" y="9818"/>
                      <a:pt x="4200" y="9818"/>
                    </a:cubicBezTo>
                    <a:moveTo>
                      <a:pt x="4200" y="5891"/>
                    </a:moveTo>
                    <a:lnTo>
                      <a:pt x="15000" y="5891"/>
                    </a:lnTo>
                    <a:cubicBezTo>
                      <a:pt x="15332" y="5891"/>
                      <a:pt x="15600" y="5671"/>
                      <a:pt x="15600" y="5400"/>
                    </a:cubicBezTo>
                    <a:cubicBezTo>
                      <a:pt x="15600" y="5129"/>
                      <a:pt x="15332" y="4909"/>
                      <a:pt x="15000" y="4909"/>
                    </a:cubicBezTo>
                    <a:lnTo>
                      <a:pt x="4200" y="4909"/>
                    </a:lnTo>
                    <a:cubicBezTo>
                      <a:pt x="3868" y="4909"/>
                      <a:pt x="3600" y="5129"/>
                      <a:pt x="3600" y="5400"/>
                    </a:cubicBezTo>
                    <a:cubicBezTo>
                      <a:pt x="3600" y="5671"/>
                      <a:pt x="3868" y="5891"/>
                      <a:pt x="4200" y="5891"/>
                    </a:cubicBezTo>
                    <a:moveTo>
                      <a:pt x="20400" y="13745"/>
                    </a:moveTo>
                    <a:lnTo>
                      <a:pt x="1200" y="13745"/>
                    </a:lnTo>
                    <a:lnTo>
                      <a:pt x="1200" y="2945"/>
                    </a:lnTo>
                    <a:lnTo>
                      <a:pt x="20400" y="2945"/>
                    </a:lnTo>
                    <a:cubicBezTo>
                      <a:pt x="20400" y="2945"/>
                      <a:pt x="20400" y="13745"/>
                      <a:pt x="20400" y="13745"/>
                    </a:cubicBezTo>
                    <a:close/>
                    <a:moveTo>
                      <a:pt x="11400" y="20618"/>
                    </a:moveTo>
                    <a:lnTo>
                      <a:pt x="10200" y="20618"/>
                    </a:lnTo>
                    <a:lnTo>
                      <a:pt x="10200" y="14727"/>
                    </a:lnTo>
                    <a:lnTo>
                      <a:pt x="11400" y="14727"/>
                    </a:lnTo>
                    <a:cubicBezTo>
                      <a:pt x="11400" y="14727"/>
                      <a:pt x="11400" y="20618"/>
                      <a:pt x="11400" y="20618"/>
                    </a:cubicBezTo>
                    <a:close/>
                    <a:moveTo>
                      <a:pt x="10200" y="982"/>
                    </a:moveTo>
                    <a:lnTo>
                      <a:pt x="11400" y="982"/>
                    </a:lnTo>
                    <a:lnTo>
                      <a:pt x="11400" y="1964"/>
                    </a:lnTo>
                    <a:lnTo>
                      <a:pt x="10200" y="1964"/>
                    </a:lnTo>
                    <a:cubicBezTo>
                      <a:pt x="10200" y="1964"/>
                      <a:pt x="10200" y="982"/>
                      <a:pt x="10200" y="982"/>
                    </a:cubicBezTo>
                    <a:close/>
                    <a:moveTo>
                      <a:pt x="20400" y="1964"/>
                    </a:moveTo>
                    <a:lnTo>
                      <a:pt x="12600" y="1964"/>
                    </a:lnTo>
                    <a:lnTo>
                      <a:pt x="12600" y="982"/>
                    </a:lnTo>
                    <a:cubicBezTo>
                      <a:pt x="12600" y="440"/>
                      <a:pt x="12062" y="0"/>
                      <a:pt x="11400" y="0"/>
                    </a:cubicBezTo>
                    <a:lnTo>
                      <a:pt x="10200" y="0"/>
                    </a:lnTo>
                    <a:cubicBezTo>
                      <a:pt x="9537" y="0"/>
                      <a:pt x="9000" y="440"/>
                      <a:pt x="9000" y="982"/>
                    </a:cubicBezTo>
                    <a:lnTo>
                      <a:pt x="9000" y="1964"/>
                    </a:lnTo>
                    <a:lnTo>
                      <a:pt x="1200" y="1964"/>
                    </a:lnTo>
                    <a:cubicBezTo>
                      <a:pt x="537" y="1964"/>
                      <a:pt x="0" y="2404"/>
                      <a:pt x="0" y="2945"/>
                    </a:cubicBezTo>
                    <a:lnTo>
                      <a:pt x="0" y="13745"/>
                    </a:lnTo>
                    <a:cubicBezTo>
                      <a:pt x="0" y="14287"/>
                      <a:pt x="537" y="14727"/>
                      <a:pt x="1200" y="14727"/>
                    </a:cubicBezTo>
                    <a:lnTo>
                      <a:pt x="9000" y="14727"/>
                    </a:lnTo>
                    <a:lnTo>
                      <a:pt x="9000" y="20618"/>
                    </a:lnTo>
                    <a:cubicBezTo>
                      <a:pt x="9000" y="21160"/>
                      <a:pt x="9537" y="21600"/>
                      <a:pt x="10200" y="21600"/>
                    </a:cubicBezTo>
                    <a:lnTo>
                      <a:pt x="11400" y="21600"/>
                    </a:lnTo>
                    <a:cubicBezTo>
                      <a:pt x="12062" y="21600"/>
                      <a:pt x="12600" y="21160"/>
                      <a:pt x="12600" y="20618"/>
                    </a:cubicBezTo>
                    <a:lnTo>
                      <a:pt x="12600" y="14727"/>
                    </a:lnTo>
                    <a:lnTo>
                      <a:pt x="20400" y="14727"/>
                    </a:lnTo>
                    <a:cubicBezTo>
                      <a:pt x="21062" y="14727"/>
                      <a:pt x="21600" y="14287"/>
                      <a:pt x="21600" y="13745"/>
                    </a:cubicBezTo>
                    <a:lnTo>
                      <a:pt x="21600" y="2945"/>
                    </a:lnTo>
                    <a:cubicBezTo>
                      <a:pt x="21600" y="2404"/>
                      <a:pt x="21062" y="1964"/>
                      <a:pt x="20400" y="1964"/>
                    </a:cubicBezTo>
                    <a:moveTo>
                      <a:pt x="17400" y="8836"/>
                    </a:moveTo>
                    <a:lnTo>
                      <a:pt x="13800" y="8836"/>
                    </a:lnTo>
                    <a:cubicBezTo>
                      <a:pt x="13468" y="8836"/>
                      <a:pt x="13200" y="9056"/>
                      <a:pt x="13200" y="9327"/>
                    </a:cubicBezTo>
                    <a:cubicBezTo>
                      <a:pt x="13200" y="9599"/>
                      <a:pt x="13468" y="9818"/>
                      <a:pt x="13800" y="9818"/>
                    </a:cubicBezTo>
                    <a:lnTo>
                      <a:pt x="17400" y="9818"/>
                    </a:lnTo>
                    <a:cubicBezTo>
                      <a:pt x="17732" y="9818"/>
                      <a:pt x="18000" y="9599"/>
                      <a:pt x="18000" y="9327"/>
                    </a:cubicBezTo>
                    <a:cubicBezTo>
                      <a:pt x="18000" y="9056"/>
                      <a:pt x="17732" y="8836"/>
                      <a:pt x="17400" y="8836"/>
                    </a:cubicBezTo>
                    <a:moveTo>
                      <a:pt x="9600" y="7364"/>
                    </a:moveTo>
                    <a:cubicBezTo>
                      <a:pt x="9600" y="7635"/>
                      <a:pt x="9868" y="7855"/>
                      <a:pt x="10200" y="7855"/>
                    </a:cubicBezTo>
                    <a:lnTo>
                      <a:pt x="17400" y="7855"/>
                    </a:lnTo>
                    <a:cubicBezTo>
                      <a:pt x="17732" y="7855"/>
                      <a:pt x="18000" y="7635"/>
                      <a:pt x="18000" y="7364"/>
                    </a:cubicBezTo>
                    <a:cubicBezTo>
                      <a:pt x="18000" y="7092"/>
                      <a:pt x="17732" y="6873"/>
                      <a:pt x="17400" y="6873"/>
                    </a:cubicBezTo>
                    <a:lnTo>
                      <a:pt x="10200" y="6873"/>
                    </a:lnTo>
                    <a:cubicBezTo>
                      <a:pt x="9868" y="6873"/>
                      <a:pt x="9600" y="7092"/>
                      <a:pt x="9600" y="7364"/>
                    </a:cubicBezTo>
                  </a:path>
                </a:pathLst>
              </a:custGeom>
              <a:solidFill>
                <a:schemeClr val="tx2"/>
              </a:solidFill>
              <a:ln w="12700">
                <a:miter lim="400000"/>
              </a:ln>
            </p:spPr>
            <p:txBody>
              <a:bodyPr lIns="19045" tIns="19045" rIns="19045" bIns="19045" anchor="ctr"/>
              <a:lstStyle/>
              <a:p>
                <a:pPr defTabSz="228600">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Segoe UI" panose="020B0502040204020203" pitchFamily="34" charset="0"/>
                  <a:ea typeface="微软雅黑" panose="020B0503020204020204" pitchFamily="34" charset="-122"/>
                  <a:cs typeface="+mn-ea"/>
                  <a:sym typeface="Segoe UI" panose="020B0502040204020203" pitchFamily="34" charset="0"/>
                </a:endParaRPr>
              </a:p>
            </p:txBody>
          </p:sp>
          <p:sp>
            <p:nvSpPr>
              <p:cNvPr id="46" name="TextBox 87">
                <a:extLst>
                  <a:ext uri="{FF2B5EF4-FFF2-40B4-BE49-F238E27FC236}">
                    <a16:creationId xmlns:a16="http://schemas.microsoft.com/office/drawing/2014/main" id="{BA655DC0-6C8D-4700-966D-70440FFF7601}"/>
                  </a:ext>
                </a:extLst>
              </p:cNvPr>
              <p:cNvSpPr txBox="1"/>
              <p:nvPr/>
            </p:nvSpPr>
            <p:spPr>
              <a:xfrm>
                <a:off x="12251684" y="2761169"/>
                <a:ext cx="2580290" cy="430887"/>
              </a:xfrm>
              <a:prstGeom prst="rect">
                <a:avLst/>
              </a:prstGeom>
              <a:noFill/>
            </p:spPr>
            <p:txBody>
              <a:bodyPr wrap="square" rtlCol="0" anchor="ctr" anchorCtr="0">
                <a:spAutoFit/>
              </a:bodyPr>
              <a:lstStyle/>
              <a:p>
                <a:r>
                  <a:rPr lang="en-US" sz="2200" b="1" dirty="0">
                    <a:solidFill>
                      <a:schemeClr val="tx2"/>
                    </a:solidFill>
                    <a:latin typeface="Segoe UI" panose="020B0502040204020203" pitchFamily="34" charset="0"/>
                    <a:ea typeface="微软雅黑" panose="020B0503020204020204" pitchFamily="34" charset="-122"/>
                    <a:cs typeface="+mn-ea"/>
                    <a:sym typeface="Segoe UI" panose="020B0502040204020203" pitchFamily="34" charset="0"/>
                  </a:rPr>
                  <a:t>Link Prediction</a:t>
                </a:r>
              </a:p>
            </p:txBody>
          </p:sp>
        </p:grpSp>
        <p:sp>
          <p:nvSpPr>
            <p:cNvPr id="75" name="TextBox 87">
              <a:extLst>
                <a:ext uri="{FF2B5EF4-FFF2-40B4-BE49-F238E27FC236}">
                  <a16:creationId xmlns:a16="http://schemas.microsoft.com/office/drawing/2014/main" id="{AE950EB5-27A7-48A2-8A5D-05ADD8A38664}"/>
                </a:ext>
              </a:extLst>
            </p:cNvPr>
            <p:cNvSpPr txBox="1"/>
            <p:nvPr/>
          </p:nvSpPr>
          <p:spPr>
            <a:xfrm>
              <a:off x="17778511" y="4472853"/>
              <a:ext cx="3550972" cy="430887"/>
            </a:xfrm>
            <a:prstGeom prst="rect">
              <a:avLst/>
            </a:prstGeom>
            <a:noFill/>
          </p:spPr>
          <p:txBody>
            <a:bodyPr wrap="square" rtlCol="0" anchor="ctr" anchorCtr="0">
              <a:spAutoFit/>
            </a:bodyPr>
            <a:lstStyle/>
            <a:p>
              <a:r>
                <a:rPr lang="en-US" sz="2200" b="1" dirty="0">
                  <a:solidFill>
                    <a:schemeClr val="tx2"/>
                  </a:solidFill>
                  <a:latin typeface="Segoe UI" panose="020B0502040204020203" pitchFamily="34" charset="0"/>
                  <a:ea typeface="微软雅黑" panose="020B0503020204020204" pitchFamily="34" charset="-122"/>
                  <a:cs typeface="+mn-ea"/>
                  <a:sym typeface="Segoe UI" panose="020B0502040204020203" pitchFamily="34" charset="0"/>
                </a:rPr>
                <a:t>Node Classification</a:t>
              </a: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14401" y="3334723"/>
            <a:ext cx="4287043" cy="1754326"/>
          </a:xfrm>
          <a:prstGeom prst="rect">
            <a:avLst/>
          </a:prstGeom>
          <a:noFill/>
        </p:spPr>
        <p:txBody>
          <a:bodyPr wrap="square" rtlCol="0">
            <a:spAutoFit/>
          </a:bodyPr>
          <a:lstStyle/>
          <a:p>
            <a:pPr algn="r"/>
            <a:r>
              <a:rPr lang="en-US" altLang="zh-CN" sz="5400" b="1" dirty="0">
                <a:solidFill>
                  <a:schemeClr val="tx2"/>
                </a:solidFill>
                <a:latin typeface="Segoe UI" panose="020B0502040204020203" pitchFamily="34" charset="0"/>
                <a:ea typeface="微软雅黑" panose="020B0503020204020204" pitchFamily="34" charset="-122"/>
                <a:cs typeface="+mn-ea"/>
                <a:sym typeface="Segoe UI" panose="020B0502040204020203" pitchFamily="34" charset="0"/>
              </a:rPr>
              <a:t>Link</a:t>
            </a:r>
          </a:p>
          <a:p>
            <a:pPr algn="r"/>
            <a:r>
              <a:rPr lang="en-US" altLang="zh-CN" sz="5400" b="1" dirty="0">
                <a:solidFill>
                  <a:schemeClr val="tx2"/>
                </a:solidFill>
                <a:latin typeface="Segoe UI" panose="020B0502040204020203" pitchFamily="34" charset="0"/>
                <a:ea typeface="微软雅黑" panose="020B0503020204020204" pitchFamily="34" charset="-122"/>
                <a:cs typeface="+mn-ea"/>
                <a:sym typeface="Segoe UI" panose="020B0502040204020203" pitchFamily="34" charset="0"/>
              </a:rPr>
              <a:t>Prediction</a:t>
            </a:r>
          </a:p>
        </p:txBody>
      </p:sp>
      <p:sp>
        <p:nvSpPr>
          <p:cNvPr id="6" name="TextBox 5"/>
          <p:cNvSpPr txBox="1"/>
          <p:nvPr/>
        </p:nvSpPr>
        <p:spPr>
          <a:xfrm>
            <a:off x="1757936" y="2195950"/>
            <a:ext cx="3443508" cy="1138773"/>
          </a:xfrm>
          <a:prstGeom prst="rect">
            <a:avLst/>
          </a:prstGeom>
          <a:noFill/>
        </p:spPr>
        <p:txBody>
          <a:bodyPr wrap="none" rtlCol="0">
            <a:spAutoFit/>
          </a:bodyPr>
          <a:lstStyle/>
          <a:p>
            <a:pPr algn="r"/>
            <a:r>
              <a:rPr lang="en-US" sz="6800" b="1" dirty="0">
                <a:solidFill>
                  <a:schemeClr val="tx2"/>
                </a:solidFill>
                <a:latin typeface="Segoe UI" panose="020B0502040204020203" pitchFamily="34" charset="0"/>
                <a:ea typeface="微软雅黑" panose="020B0503020204020204" pitchFamily="34" charset="-122"/>
                <a:cs typeface="+mn-ea"/>
                <a:sym typeface="Segoe UI" panose="020B0502040204020203" pitchFamily="34" charset="0"/>
              </a:rPr>
              <a:t>PART IV</a:t>
            </a:r>
          </a:p>
        </p:txBody>
      </p:sp>
      <p:pic>
        <p:nvPicPr>
          <p:cNvPr id="66" name="Picture 3">
            <a:extLst>
              <a:ext uri="{FF2B5EF4-FFF2-40B4-BE49-F238E27FC236}">
                <a16:creationId xmlns:a16="http://schemas.microsoft.com/office/drawing/2014/main" id="{7E9BF8CD-DA10-436F-9C1E-41A1A06A96BC}"/>
              </a:ext>
            </a:extLst>
          </p:cNvPr>
          <p:cNvPicPr>
            <a:picLocks noGrp="1" noChangeAspect="1"/>
          </p:cNvPicPr>
          <p:nvPr>
            <p:ph type="pic" sz="quarter" idx="14"/>
          </p:nvPr>
        </p:nvPicPr>
        <p:blipFill>
          <a:blip r:embed="rId2">
            <a:extLst>
              <a:ext uri="{28A0092B-C50C-407E-A947-70E740481C1C}">
                <a14:useLocalDpi xmlns:a14="http://schemas.microsoft.com/office/drawing/2010/main" val="0"/>
              </a:ext>
            </a:extLst>
          </a:blip>
          <a:srcRect l="17248" r="17248"/>
          <a:stretch>
            <a:fillRect/>
          </a:stretch>
        </p:blipFill>
        <p:spPr bwMode="auto">
          <a:xfrm>
            <a:off x="6254246" y="56356"/>
            <a:ext cx="5546725" cy="67452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35280644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EF6F020-FD08-4E91-A8D0-FF83373409CC}"/>
              </a:ext>
            </a:extLst>
          </p:cNvPr>
          <p:cNvSpPr/>
          <p:nvPr/>
        </p:nvSpPr>
        <p:spPr>
          <a:xfrm>
            <a:off x="0" y="14143"/>
            <a:ext cx="12192000" cy="1538147"/>
          </a:xfrm>
          <a:prstGeom prst="rect">
            <a:avLst/>
          </a:prstGeom>
          <a:solidFill>
            <a:srgbClr val="404040"/>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dirty="0"/>
          </a:p>
        </p:txBody>
      </p:sp>
      <p:sp>
        <p:nvSpPr>
          <p:cNvPr id="2" name="Title 1">
            <a:extLst>
              <a:ext uri="{FF2B5EF4-FFF2-40B4-BE49-F238E27FC236}">
                <a16:creationId xmlns:a16="http://schemas.microsoft.com/office/drawing/2014/main" id="{C099CECD-0D22-46DA-AC57-541A88C0916C}"/>
              </a:ext>
            </a:extLst>
          </p:cNvPr>
          <p:cNvSpPr>
            <a:spLocks noGrp="1"/>
          </p:cNvSpPr>
          <p:nvPr>
            <p:ph type="title"/>
          </p:nvPr>
        </p:nvSpPr>
        <p:spPr>
          <a:xfrm>
            <a:off x="757517" y="226727"/>
            <a:ext cx="10515600" cy="1325563"/>
          </a:xfrm>
        </p:spPr>
        <p:txBody>
          <a:bodyPr/>
          <a:lstStyle/>
          <a:p>
            <a:r>
              <a:rPr lang="en-US" altLang="zh-CN" dirty="0">
                <a:solidFill>
                  <a:schemeClr val="accent4">
                    <a:lumMod val="40000"/>
                    <a:lumOff val="60000"/>
                  </a:schemeClr>
                </a:solidFill>
              </a:rPr>
              <a:t>Naïve Predictor</a:t>
            </a:r>
            <a:endParaRPr lang="zh-CN" altLang="en-US" dirty="0">
              <a:solidFill>
                <a:schemeClr val="accent4">
                  <a:lumMod val="40000"/>
                  <a:lumOff val="60000"/>
                </a:schemeClr>
              </a:solidFill>
            </a:endParaRPr>
          </a:p>
        </p:txBody>
      </p:sp>
      <p:graphicFrame>
        <p:nvGraphicFramePr>
          <p:cNvPr id="4" name="表格 4">
            <a:extLst>
              <a:ext uri="{FF2B5EF4-FFF2-40B4-BE49-F238E27FC236}">
                <a16:creationId xmlns:a16="http://schemas.microsoft.com/office/drawing/2014/main" id="{97F8AA1B-BFC2-4351-8843-FEC66CF03A42}"/>
              </a:ext>
            </a:extLst>
          </p:cNvPr>
          <p:cNvGraphicFramePr>
            <a:graphicFrameLocks noGrp="1"/>
          </p:cNvGraphicFramePr>
          <p:nvPr>
            <p:ph idx="1"/>
          </p:nvPr>
        </p:nvGraphicFramePr>
        <p:xfrm>
          <a:off x="252213" y="5061414"/>
          <a:ext cx="5240164" cy="1694536"/>
        </p:xfrm>
        <a:graphic>
          <a:graphicData uri="http://schemas.openxmlformats.org/drawingml/2006/table">
            <a:tbl>
              <a:tblPr firstRow="1" bandRow="1">
                <a:tableStyleId>{073A0DAA-6AF3-43AB-8588-CEC1D06C72B9}</a:tableStyleId>
              </a:tblPr>
              <a:tblGrid>
                <a:gridCol w="2620082">
                  <a:extLst>
                    <a:ext uri="{9D8B030D-6E8A-4147-A177-3AD203B41FA5}">
                      <a16:colId xmlns:a16="http://schemas.microsoft.com/office/drawing/2014/main" val="3859919862"/>
                    </a:ext>
                  </a:extLst>
                </a:gridCol>
                <a:gridCol w="2620082">
                  <a:extLst>
                    <a:ext uri="{9D8B030D-6E8A-4147-A177-3AD203B41FA5}">
                      <a16:colId xmlns:a16="http://schemas.microsoft.com/office/drawing/2014/main" val="1860162404"/>
                    </a:ext>
                  </a:extLst>
                </a:gridCol>
              </a:tblGrid>
              <a:tr h="423634">
                <a:tc>
                  <a:txBody>
                    <a:bodyPr/>
                    <a:lstStyle/>
                    <a:p>
                      <a:pPr algn="ctr"/>
                      <a:r>
                        <a:rPr lang="en-US" altLang="zh-CN" dirty="0"/>
                        <a:t>Method</a:t>
                      </a:r>
                      <a:endParaRPr lang="zh-CN" altLang="en-US" dirty="0"/>
                    </a:p>
                  </a:txBody>
                  <a:tcPr/>
                </a:tc>
                <a:tc>
                  <a:txBody>
                    <a:bodyPr/>
                    <a:lstStyle/>
                    <a:p>
                      <a:pPr algn="ctr"/>
                      <a:r>
                        <a:rPr lang="en-US" altLang="zh-CN" dirty="0"/>
                        <a:t>Accuracy</a:t>
                      </a:r>
                      <a:endParaRPr lang="zh-CN" altLang="en-US" dirty="0"/>
                    </a:p>
                  </a:txBody>
                  <a:tcPr/>
                </a:tc>
                <a:extLst>
                  <a:ext uri="{0D108BD9-81ED-4DB2-BD59-A6C34878D82A}">
                    <a16:rowId xmlns:a16="http://schemas.microsoft.com/office/drawing/2014/main" val="653116805"/>
                  </a:ext>
                </a:extLst>
              </a:tr>
              <a:tr h="423634">
                <a:tc>
                  <a:txBody>
                    <a:bodyPr/>
                    <a:lstStyle/>
                    <a:p>
                      <a:pPr algn="ctr"/>
                      <a:r>
                        <a:rPr lang="en-US" altLang="zh-CN" dirty="0"/>
                        <a:t>SVM</a:t>
                      </a:r>
                      <a:endParaRPr lang="zh-CN" altLang="en-US" dirty="0"/>
                    </a:p>
                  </a:txBody>
                  <a:tcPr/>
                </a:tc>
                <a:tc>
                  <a:txBody>
                    <a:bodyPr/>
                    <a:lstStyle/>
                    <a:p>
                      <a:pPr algn="ctr"/>
                      <a:r>
                        <a:rPr lang="en-US" altLang="zh-CN" dirty="0"/>
                        <a:t>0.679111</a:t>
                      </a:r>
                      <a:endParaRPr lang="zh-CN" altLang="en-US" dirty="0"/>
                    </a:p>
                  </a:txBody>
                  <a:tcPr/>
                </a:tc>
                <a:extLst>
                  <a:ext uri="{0D108BD9-81ED-4DB2-BD59-A6C34878D82A}">
                    <a16:rowId xmlns:a16="http://schemas.microsoft.com/office/drawing/2014/main" val="3853759163"/>
                  </a:ext>
                </a:extLst>
              </a:tr>
              <a:tr h="423634">
                <a:tc>
                  <a:txBody>
                    <a:bodyPr/>
                    <a:lstStyle/>
                    <a:p>
                      <a:pPr algn="ctr"/>
                      <a:r>
                        <a:rPr lang="en-US" altLang="zh-CN" dirty="0"/>
                        <a:t>Logistic</a:t>
                      </a:r>
                      <a:endParaRPr lang="zh-CN" altLang="en-US" dirty="0"/>
                    </a:p>
                  </a:txBody>
                  <a:tcPr/>
                </a:tc>
                <a:tc>
                  <a:txBody>
                    <a:bodyPr/>
                    <a:lstStyle/>
                    <a:p>
                      <a:pPr algn="ctr"/>
                      <a:r>
                        <a:rPr lang="en-US" altLang="zh-CN" dirty="0"/>
                        <a:t>0.665357</a:t>
                      </a:r>
                      <a:endParaRPr lang="zh-CN" altLang="en-US" dirty="0"/>
                    </a:p>
                  </a:txBody>
                  <a:tcPr/>
                </a:tc>
                <a:extLst>
                  <a:ext uri="{0D108BD9-81ED-4DB2-BD59-A6C34878D82A}">
                    <a16:rowId xmlns:a16="http://schemas.microsoft.com/office/drawing/2014/main" val="1992097668"/>
                  </a:ext>
                </a:extLst>
              </a:tr>
              <a:tr h="423634">
                <a:tc>
                  <a:txBody>
                    <a:bodyPr/>
                    <a:lstStyle/>
                    <a:p>
                      <a:pPr algn="ctr"/>
                      <a:r>
                        <a:rPr lang="en-US" altLang="zh-CN" dirty="0"/>
                        <a:t>MLP</a:t>
                      </a:r>
                      <a:endParaRPr lang="zh-CN" altLang="en-US" dirty="0"/>
                    </a:p>
                  </a:txBody>
                  <a:tcPr/>
                </a:tc>
                <a:tc>
                  <a:txBody>
                    <a:bodyPr/>
                    <a:lstStyle/>
                    <a:p>
                      <a:pPr algn="ctr"/>
                      <a:r>
                        <a:rPr lang="en-US" altLang="zh-CN" dirty="0"/>
                        <a:t>0.680623</a:t>
                      </a:r>
                      <a:endParaRPr lang="zh-CN" altLang="en-US" dirty="0"/>
                    </a:p>
                  </a:txBody>
                  <a:tcPr/>
                </a:tc>
                <a:extLst>
                  <a:ext uri="{0D108BD9-81ED-4DB2-BD59-A6C34878D82A}">
                    <a16:rowId xmlns:a16="http://schemas.microsoft.com/office/drawing/2014/main" val="3407540831"/>
                  </a:ext>
                </a:extLst>
              </a:tr>
            </a:tbl>
          </a:graphicData>
        </a:graphic>
      </p:graphicFrame>
      <mc:AlternateContent xmlns:mc="http://schemas.openxmlformats.org/markup-compatibility/2006">
        <mc:Choice xmlns:a14="http://schemas.microsoft.com/office/drawing/2010/main" Requires="a14">
          <p:graphicFrame>
            <p:nvGraphicFramePr>
              <p:cNvPr id="5" name="表格 5">
                <a:extLst>
                  <a:ext uri="{FF2B5EF4-FFF2-40B4-BE49-F238E27FC236}">
                    <a16:creationId xmlns:a16="http://schemas.microsoft.com/office/drawing/2014/main" id="{41FF2A42-F70B-46F8-92EE-0918138E8FB6}"/>
                  </a:ext>
                </a:extLst>
              </p:cNvPr>
              <p:cNvGraphicFramePr>
                <a:graphicFrameLocks noGrp="1"/>
              </p:cNvGraphicFramePr>
              <p:nvPr>
                <p:extLst>
                  <p:ext uri="{D42A27DB-BD31-4B8C-83A1-F6EECF244321}">
                    <p14:modId xmlns:p14="http://schemas.microsoft.com/office/powerpoint/2010/main" val="959668939"/>
                  </p:ext>
                </p:extLst>
              </p:nvPr>
            </p:nvGraphicFramePr>
            <p:xfrm>
              <a:off x="252214" y="1674832"/>
              <a:ext cx="5240164" cy="3264676"/>
            </p:xfrm>
            <a:graphic>
              <a:graphicData uri="http://schemas.openxmlformats.org/drawingml/2006/table">
                <a:tbl>
                  <a:tblPr firstRow="1" bandRow="1">
                    <a:tableStyleId>{073A0DAA-6AF3-43AB-8588-CEC1D06C72B9}</a:tableStyleId>
                  </a:tblPr>
                  <a:tblGrid>
                    <a:gridCol w="2620082">
                      <a:extLst>
                        <a:ext uri="{9D8B030D-6E8A-4147-A177-3AD203B41FA5}">
                          <a16:colId xmlns:a16="http://schemas.microsoft.com/office/drawing/2014/main" val="176294648"/>
                        </a:ext>
                      </a:extLst>
                    </a:gridCol>
                    <a:gridCol w="2620082">
                      <a:extLst>
                        <a:ext uri="{9D8B030D-6E8A-4147-A177-3AD203B41FA5}">
                          <a16:colId xmlns:a16="http://schemas.microsoft.com/office/drawing/2014/main" val="1410903270"/>
                        </a:ext>
                      </a:extLst>
                    </a:gridCol>
                  </a:tblGrid>
                  <a:tr h="314024">
                    <a:tc>
                      <a:txBody>
                        <a:bodyPr/>
                        <a:lstStyle/>
                        <a:p>
                          <a:pPr algn="ctr"/>
                          <a:r>
                            <a:rPr lang="en-US" altLang="zh-CN" dirty="0"/>
                            <a:t>Feature Set</a:t>
                          </a:r>
                          <a:endParaRPr lang="zh-CN" altLang="en-US" dirty="0"/>
                        </a:p>
                      </a:txBody>
                      <a:tcPr anchor="ctr"/>
                    </a:tc>
                    <a:tc>
                      <a:txBody>
                        <a:bodyPr/>
                        <a:lstStyle/>
                        <a:p>
                          <a:pPr algn="ctr"/>
                          <a:r>
                            <a:rPr lang="en-US" altLang="zh-CN" dirty="0"/>
                            <a:t>Definition</a:t>
                          </a:r>
                          <a:endParaRPr lang="zh-CN" altLang="en-US" dirty="0"/>
                        </a:p>
                      </a:txBody>
                      <a:tcPr anchor="ctr"/>
                    </a:tc>
                    <a:extLst>
                      <a:ext uri="{0D108BD9-81ED-4DB2-BD59-A6C34878D82A}">
                        <a16:rowId xmlns:a16="http://schemas.microsoft.com/office/drawing/2014/main" val="3204530942"/>
                      </a:ext>
                    </a:extLst>
                  </a:tr>
                  <a:tr h="314024">
                    <a:tc>
                      <a:txBody>
                        <a:bodyPr/>
                        <a:lstStyle/>
                        <a:p>
                          <a:pPr algn="ctr"/>
                          <a:r>
                            <a:rPr lang="en-US" altLang="zh-CN" dirty="0"/>
                            <a:t>Common Neighbors</a:t>
                          </a:r>
                          <a:endParaRPr lang="zh-CN" altLang="en-US" dirty="0"/>
                        </a:p>
                      </a:txBody>
                      <a:tcPr anchor="ctr"/>
                    </a:tc>
                    <a:tc>
                      <a:txBody>
                        <a:bodyPr/>
                        <a:lstStyle/>
                        <a:p>
                          <a:pPr algn="ctr"/>
                          <a:r>
                            <a:rPr lang="en-US" altLang="zh-CN" dirty="0">
                              <a:solidFill>
                                <a:schemeClr val="tx1"/>
                              </a:solidFill>
                            </a:rPr>
                            <a:t>|</a:t>
                          </a:r>
                          <a14:m>
                            <m:oMath xmlns:m="http://schemas.openxmlformats.org/officeDocument/2006/math">
                              <m:r>
                                <a:rPr lang="zh-CN" altLang="en-US" dirty="0" smtClean="0">
                                  <a:solidFill>
                                    <a:schemeClr val="tx1"/>
                                  </a:solidFill>
                                  <a:latin typeface="Cambria Math" panose="02040503050406030204" pitchFamily="18" charset="0"/>
                                </a:rPr>
                                <m:t>𝛤</m:t>
                              </m:r>
                              <m:d>
                                <m:dPr>
                                  <m:ctrlPr>
                                    <a:rPr lang="en-US" altLang="zh-CN" i="1" smtClean="0">
                                      <a:solidFill>
                                        <a:schemeClr val="tx1"/>
                                      </a:solidFill>
                                      <a:latin typeface="Cambria Math" panose="02040503050406030204" pitchFamily="18" charset="0"/>
                                    </a:rPr>
                                  </m:ctrlPr>
                                </m:dPr>
                                <m:e>
                                  <m:r>
                                    <a:rPr lang="en-US" altLang="zh-CN" smtClean="0">
                                      <a:solidFill>
                                        <a:schemeClr val="tx1"/>
                                      </a:solidFill>
                                      <a:latin typeface="Cambria Math" panose="02040503050406030204" pitchFamily="18" charset="0"/>
                                    </a:rPr>
                                    <m:t>𝑥</m:t>
                                  </m:r>
                                </m:e>
                              </m:d>
                              <m:r>
                                <a:rPr lang="zh-CN" altLang="en-US" dirty="0" smtClean="0">
                                  <a:solidFill>
                                    <a:schemeClr val="tx1"/>
                                  </a:solidFill>
                                  <a:latin typeface="Cambria Math" panose="02040503050406030204" pitchFamily="18" charset="0"/>
                                </a:rPr>
                                <m:t>∩</m:t>
                              </m:r>
                              <m:r>
                                <a:rPr lang="zh-CN" altLang="en-US" dirty="0" smtClean="0">
                                  <a:solidFill>
                                    <a:schemeClr val="tx1"/>
                                  </a:solidFill>
                                  <a:latin typeface="Cambria Math" panose="02040503050406030204" pitchFamily="18" charset="0"/>
                                </a:rPr>
                                <m:t>𝛤</m:t>
                              </m:r>
                              <m:d>
                                <m:dPr>
                                  <m:ctrlPr>
                                    <a:rPr lang="zh-CN" altLang="en-US" i="1" dirty="0">
                                      <a:solidFill>
                                        <a:schemeClr val="tx1"/>
                                      </a:solidFill>
                                      <a:latin typeface="Cambria Math" panose="02040503050406030204" pitchFamily="18" charset="0"/>
                                    </a:rPr>
                                  </m:ctrlPr>
                                </m:dPr>
                                <m:e>
                                  <m:r>
                                    <a:rPr lang="zh-CN" altLang="en-US" dirty="0">
                                      <a:solidFill>
                                        <a:schemeClr val="tx1"/>
                                      </a:solidFill>
                                      <a:latin typeface="Cambria Math" panose="02040503050406030204" pitchFamily="18" charset="0"/>
                                    </a:rPr>
                                    <m:t>𝑦</m:t>
                                  </m:r>
                                </m:e>
                              </m:d>
                              <m:r>
                                <a:rPr lang="en-US" altLang="zh-CN" b="0" dirty="0" smtClean="0">
                                  <a:solidFill>
                                    <a:schemeClr val="tx1"/>
                                  </a:solidFill>
                                  <a:latin typeface="Cambria Math" panose="02040503050406030204" pitchFamily="18" charset="0"/>
                                </a:rPr>
                                <m:t>|</m:t>
                              </m:r>
                            </m:oMath>
                          </a14:m>
                          <a:endParaRPr lang="zh-CN" altLang="en-US" dirty="0">
                            <a:solidFill>
                              <a:schemeClr val="tx1"/>
                            </a:solidFill>
                          </a:endParaRPr>
                        </a:p>
                      </a:txBody>
                      <a:tcPr anchor="ctr"/>
                    </a:tc>
                    <a:extLst>
                      <a:ext uri="{0D108BD9-81ED-4DB2-BD59-A6C34878D82A}">
                        <a16:rowId xmlns:a16="http://schemas.microsoft.com/office/drawing/2014/main" val="1720095728"/>
                      </a:ext>
                    </a:extLst>
                  </a:tr>
                  <a:tr h="562299">
                    <a:tc>
                      <a:txBody>
                        <a:bodyPr/>
                        <a:lstStyle/>
                        <a:p>
                          <a:pPr algn="ctr"/>
                          <a:r>
                            <a:rPr lang="en-US" altLang="zh-CN" dirty="0"/>
                            <a:t>Adamic-Adar</a:t>
                          </a:r>
                          <a:endParaRPr lang="zh-CN" altLang="en-US" dirty="0"/>
                        </a:p>
                      </a:txBody>
                      <a:tcPr anchor="ctr"/>
                    </a:tc>
                    <a:tc>
                      <a:txBody>
                        <a:bodyPr/>
                        <a:lstStyle/>
                        <a:p>
                          <a:pPr algn="ctr"/>
                          <a14:m>
                            <m:oMathPara xmlns:m="http://schemas.openxmlformats.org/officeDocument/2006/math">
                              <m:oMathParaPr>
                                <m:jc m:val="centerGroup"/>
                              </m:oMathParaPr>
                              <m:oMath xmlns:m="http://schemas.openxmlformats.org/officeDocument/2006/math">
                                <m:sSub>
                                  <m:sSubPr>
                                    <m:ctrlPr>
                                      <a:rPr lang="zh-CN" altLang="en-US" i="1" smtClean="0">
                                        <a:solidFill>
                                          <a:srgbClr val="836967"/>
                                        </a:solidFill>
                                        <a:latin typeface="Cambria Math" panose="02040503050406030204" pitchFamily="18" charset="0"/>
                                      </a:rPr>
                                    </m:ctrlPr>
                                  </m:sSubPr>
                                  <m:e>
                                    <m:r>
                                      <a:rPr lang="zh-CN" altLang="en-US">
                                        <a:latin typeface="Cambria Math" panose="02040503050406030204" pitchFamily="18" charset="0"/>
                                      </a:rPr>
                                      <m:t>𝛴</m:t>
                                    </m:r>
                                  </m:e>
                                  <m:sub>
                                    <m:r>
                                      <a:rPr lang="zh-CN" altLang="en-US">
                                        <a:latin typeface="Cambria Math" panose="02040503050406030204" pitchFamily="18" charset="0"/>
                                      </a:rPr>
                                      <m:t>𝑧</m:t>
                                    </m:r>
                                    <m:r>
                                      <a:rPr lang="zh-CN" altLang="en-US">
                                        <a:latin typeface="Cambria Math" panose="02040503050406030204" pitchFamily="18" charset="0"/>
                                      </a:rPr>
                                      <m:t>𝜖𝛤</m:t>
                                    </m:r>
                                    <m:d>
                                      <m:dPr>
                                        <m:ctrlPr>
                                          <a:rPr lang="en-US" altLang="zh-CN" i="1" smtClean="0">
                                            <a:solidFill>
                                              <a:schemeClr val="tx1"/>
                                            </a:solidFill>
                                            <a:latin typeface="Cambria Math" panose="02040503050406030204" pitchFamily="18" charset="0"/>
                                          </a:rPr>
                                        </m:ctrlPr>
                                      </m:dPr>
                                      <m:e>
                                        <m:r>
                                          <a:rPr lang="en-US" altLang="zh-CN" smtClean="0">
                                            <a:solidFill>
                                              <a:schemeClr val="tx1"/>
                                            </a:solidFill>
                                            <a:latin typeface="Cambria Math" panose="02040503050406030204" pitchFamily="18" charset="0"/>
                                          </a:rPr>
                                          <m:t>𝑥</m:t>
                                        </m:r>
                                      </m:e>
                                    </m:d>
                                    <m:r>
                                      <a:rPr lang="zh-CN" altLang="en-US" dirty="0" smtClean="0">
                                        <a:solidFill>
                                          <a:schemeClr val="tx1"/>
                                        </a:solidFill>
                                        <a:latin typeface="Cambria Math" panose="02040503050406030204" pitchFamily="18" charset="0"/>
                                      </a:rPr>
                                      <m:t>∩</m:t>
                                    </m:r>
                                    <m:r>
                                      <a:rPr lang="zh-CN" altLang="en-US" dirty="0" smtClean="0">
                                        <a:solidFill>
                                          <a:schemeClr val="tx1"/>
                                        </a:solidFill>
                                        <a:latin typeface="Cambria Math" panose="02040503050406030204" pitchFamily="18" charset="0"/>
                                      </a:rPr>
                                      <m:t>𝛤</m:t>
                                    </m:r>
                                    <m:d>
                                      <m:dPr>
                                        <m:ctrlPr>
                                          <a:rPr lang="zh-CN" altLang="en-US" i="1" dirty="0">
                                            <a:solidFill>
                                              <a:schemeClr val="tx1"/>
                                            </a:solidFill>
                                            <a:latin typeface="Cambria Math" panose="02040503050406030204" pitchFamily="18" charset="0"/>
                                          </a:rPr>
                                        </m:ctrlPr>
                                      </m:dPr>
                                      <m:e>
                                        <m:r>
                                          <a:rPr lang="zh-CN" altLang="en-US" dirty="0">
                                            <a:solidFill>
                                              <a:schemeClr val="tx1"/>
                                            </a:solidFill>
                                            <a:latin typeface="Cambria Math" panose="02040503050406030204" pitchFamily="18" charset="0"/>
                                          </a:rPr>
                                          <m:t>𝑦</m:t>
                                        </m:r>
                                      </m:e>
                                    </m:d>
                                  </m:sub>
                                </m:sSub>
                                <m:f>
                                  <m:fPr>
                                    <m:ctrlPr>
                                      <a:rPr lang="zh-CN" altLang="en-US" i="1" dirty="0" smtClean="0">
                                        <a:solidFill>
                                          <a:srgbClr val="836967"/>
                                        </a:solidFill>
                                        <a:latin typeface="Cambria Math" panose="02040503050406030204" pitchFamily="18" charset="0"/>
                                      </a:rPr>
                                    </m:ctrlPr>
                                  </m:fPr>
                                  <m:num>
                                    <m:r>
                                      <a:rPr lang="zh-CN" altLang="en-US" dirty="0">
                                        <a:latin typeface="Cambria Math" panose="02040503050406030204" pitchFamily="18" charset="0"/>
                                      </a:rPr>
                                      <m:t>1</m:t>
                                    </m:r>
                                  </m:num>
                                  <m:den>
                                    <m:r>
                                      <m:rPr>
                                        <m:sty m:val="p"/>
                                      </m:rPr>
                                      <a:rPr lang="zh-CN" altLang="en-US" dirty="0">
                                        <a:latin typeface="Cambria Math" panose="02040503050406030204" pitchFamily="18" charset="0"/>
                                      </a:rPr>
                                      <m:t>log</m:t>
                                    </m:r>
                                    <m:r>
                                      <a:rPr lang="en-US" altLang="zh-CN" b="0" dirty="0" smtClean="0">
                                        <a:latin typeface="Cambria Math" panose="02040503050406030204" pitchFamily="18" charset="0"/>
                                      </a:rPr>
                                      <m:t>|</m:t>
                                    </m:r>
                                    <m:r>
                                      <a:rPr lang="zh-CN" altLang="en-US" dirty="0" smtClean="0">
                                        <a:solidFill>
                                          <a:schemeClr val="tx1"/>
                                        </a:solidFill>
                                        <a:latin typeface="Cambria Math" panose="02040503050406030204" pitchFamily="18" charset="0"/>
                                      </a:rPr>
                                      <m:t>𝛤</m:t>
                                    </m:r>
                                    <m:d>
                                      <m:dPr>
                                        <m:ctrlPr>
                                          <a:rPr lang="zh-CN" altLang="en-US" i="1" dirty="0">
                                            <a:solidFill>
                                              <a:schemeClr val="tx1"/>
                                            </a:solidFill>
                                            <a:latin typeface="Cambria Math" panose="02040503050406030204" pitchFamily="18" charset="0"/>
                                          </a:rPr>
                                        </m:ctrlPr>
                                      </m:dPr>
                                      <m:e>
                                        <m:r>
                                          <a:rPr lang="en-US" altLang="zh-CN" b="0" dirty="0" smtClean="0">
                                            <a:solidFill>
                                              <a:schemeClr val="tx1"/>
                                            </a:solidFill>
                                            <a:latin typeface="Cambria Math" panose="02040503050406030204" pitchFamily="18" charset="0"/>
                                          </a:rPr>
                                          <m:t>𝑧</m:t>
                                        </m:r>
                                      </m:e>
                                    </m:d>
                                    <m:r>
                                      <a:rPr lang="en-US" altLang="zh-CN" b="0" dirty="0" smtClean="0">
                                        <a:solidFill>
                                          <a:schemeClr val="tx1"/>
                                        </a:solidFill>
                                        <a:latin typeface="Cambria Math" panose="02040503050406030204" pitchFamily="18" charset="0"/>
                                      </a:rPr>
                                      <m:t>|</m:t>
                                    </m:r>
                                  </m:den>
                                </m:f>
                              </m:oMath>
                            </m:oMathPara>
                          </a14:m>
                          <a:endParaRPr lang="zh-CN" altLang="en-US" dirty="0"/>
                        </a:p>
                      </a:txBody>
                      <a:tcPr anchor="ctr"/>
                    </a:tc>
                    <a:extLst>
                      <a:ext uri="{0D108BD9-81ED-4DB2-BD59-A6C34878D82A}">
                        <a16:rowId xmlns:a16="http://schemas.microsoft.com/office/drawing/2014/main" val="2014011768"/>
                      </a:ext>
                    </a:extLst>
                  </a:tr>
                  <a:tr h="579527">
                    <a:tc>
                      <a:txBody>
                        <a:bodyPr/>
                        <a:lstStyle/>
                        <a:p>
                          <a:pPr algn="ctr"/>
                          <a:r>
                            <a:rPr lang="en-US" altLang="zh-CN" dirty="0"/>
                            <a:t>Jaccard Coefficient</a:t>
                          </a:r>
                          <a:endParaRPr lang="zh-CN" altLang="en-US" dirty="0"/>
                        </a:p>
                      </a:txBody>
                      <a:tcPr anchor="ctr"/>
                    </a:tc>
                    <a:tc>
                      <a:txBody>
                        <a:bodyPr/>
                        <a:lstStyle/>
                        <a:p>
                          <a:pPr algn="ctr"/>
                          <a14:m>
                            <m:oMathPara xmlns:m="http://schemas.openxmlformats.org/officeDocument/2006/math">
                              <m:oMathParaPr>
                                <m:jc m:val="centerGroup"/>
                              </m:oMathParaPr>
                              <m:oMath xmlns:m="http://schemas.openxmlformats.org/officeDocument/2006/math">
                                <m:f>
                                  <m:fPr>
                                    <m:ctrlPr>
                                      <a:rPr lang="zh-CN" altLang="en-US" i="1" dirty="0" smtClean="0">
                                        <a:solidFill>
                                          <a:srgbClr val="836967"/>
                                        </a:solidFill>
                                        <a:latin typeface="Cambria Math" panose="02040503050406030204" pitchFamily="18" charset="0"/>
                                      </a:rPr>
                                    </m:ctrlPr>
                                  </m:fPr>
                                  <m:num>
                                    <m:r>
                                      <m:rPr>
                                        <m:nor/>
                                      </m:rPr>
                                      <a:rPr lang="en-US" altLang="zh-CN" dirty="0" smtClean="0">
                                        <a:solidFill>
                                          <a:schemeClr val="tx1"/>
                                        </a:solidFill>
                                      </a:rPr>
                                      <m:t>|</m:t>
                                    </m:r>
                                    <m:r>
                                      <a:rPr lang="zh-CN" altLang="en-US" dirty="0" smtClean="0">
                                        <a:solidFill>
                                          <a:schemeClr val="tx1"/>
                                        </a:solidFill>
                                        <a:latin typeface="Cambria Math" panose="02040503050406030204" pitchFamily="18" charset="0"/>
                                      </a:rPr>
                                      <m:t>𝛤</m:t>
                                    </m:r>
                                    <m:d>
                                      <m:dPr>
                                        <m:ctrlPr>
                                          <a:rPr lang="en-US" altLang="zh-CN" i="1" smtClean="0">
                                            <a:solidFill>
                                              <a:schemeClr val="tx1"/>
                                            </a:solidFill>
                                            <a:latin typeface="Cambria Math" panose="02040503050406030204" pitchFamily="18" charset="0"/>
                                          </a:rPr>
                                        </m:ctrlPr>
                                      </m:dPr>
                                      <m:e>
                                        <m:r>
                                          <a:rPr lang="en-US" altLang="zh-CN" smtClean="0">
                                            <a:solidFill>
                                              <a:schemeClr val="tx1"/>
                                            </a:solidFill>
                                            <a:latin typeface="Cambria Math" panose="02040503050406030204" pitchFamily="18" charset="0"/>
                                          </a:rPr>
                                          <m:t>𝑥</m:t>
                                        </m:r>
                                      </m:e>
                                    </m:d>
                                    <m:r>
                                      <a:rPr lang="zh-CN" altLang="en-US" dirty="0" smtClean="0">
                                        <a:solidFill>
                                          <a:schemeClr val="tx1"/>
                                        </a:solidFill>
                                        <a:latin typeface="Cambria Math" panose="02040503050406030204" pitchFamily="18" charset="0"/>
                                      </a:rPr>
                                      <m:t>∩</m:t>
                                    </m:r>
                                    <m:r>
                                      <a:rPr lang="zh-CN" altLang="en-US" dirty="0" smtClean="0">
                                        <a:solidFill>
                                          <a:schemeClr val="tx1"/>
                                        </a:solidFill>
                                        <a:latin typeface="Cambria Math" panose="02040503050406030204" pitchFamily="18" charset="0"/>
                                      </a:rPr>
                                      <m:t>𝛤</m:t>
                                    </m:r>
                                    <m:d>
                                      <m:dPr>
                                        <m:ctrlPr>
                                          <a:rPr lang="zh-CN" altLang="en-US" i="1" dirty="0">
                                            <a:solidFill>
                                              <a:schemeClr val="tx1"/>
                                            </a:solidFill>
                                            <a:latin typeface="Cambria Math" panose="02040503050406030204" pitchFamily="18" charset="0"/>
                                          </a:rPr>
                                        </m:ctrlPr>
                                      </m:dPr>
                                      <m:e>
                                        <m:r>
                                          <a:rPr lang="zh-CN" altLang="en-US" dirty="0">
                                            <a:solidFill>
                                              <a:schemeClr val="tx1"/>
                                            </a:solidFill>
                                            <a:latin typeface="Cambria Math" panose="02040503050406030204" pitchFamily="18" charset="0"/>
                                          </a:rPr>
                                          <m:t>𝑦</m:t>
                                        </m:r>
                                      </m:e>
                                    </m:d>
                                    <m:r>
                                      <a:rPr lang="en-US" altLang="zh-CN" b="0" dirty="0" smtClean="0">
                                        <a:solidFill>
                                          <a:schemeClr val="tx1"/>
                                        </a:solidFill>
                                        <a:latin typeface="Cambria Math" panose="02040503050406030204" pitchFamily="18" charset="0"/>
                                      </a:rPr>
                                      <m:t>|</m:t>
                                    </m:r>
                                    <m:r>
                                      <m:rPr>
                                        <m:nor/>
                                      </m:rPr>
                                      <a:rPr lang="zh-CN" altLang="en-US" dirty="0">
                                        <a:solidFill>
                                          <a:schemeClr val="tx1"/>
                                        </a:solidFill>
                                      </a:rPr>
                                      <m:t> </m:t>
                                    </m:r>
                                  </m:num>
                                  <m:den>
                                    <m:r>
                                      <m:rPr>
                                        <m:nor/>
                                      </m:rPr>
                                      <a:rPr lang="en-US" altLang="zh-CN" dirty="0" smtClean="0">
                                        <a:solidFill>
                                          <a:schemeClr val="tx1"/>
                                        </a:solidFill>
                                      </a:rPr>
                                      <m:t>|</m:t>
                                    </m:r>
                                    <m:r>
                                      <a:rPr lang="zh-CN" altLang="en-US" dirty="0" smtClean="0">
                                        <a:solidFill>
                                          <a:schemeClr val="tx1"/>
                                        </a:solidFill>
                                        <a:latin typeface="Cambria Math" panose="02040503050406030204" pitchFamily="18" charset="0"/>
                                      </a:rPr>
                                      <m:t>𝛤</m:t>
                                    </m:r>
                                    <m:d>
                                      <m:dPr>
                                        <m:ctrlPr>
                                          <a:rPr lang="en-US" altLang="zh-CN" i="1" smtClean="0">
                                            <a:solidFill>
                                              <a:schemeClr val="tx1"/>
                                            </a:solidFill>
                                            <a:latin typeface="Cambria Math" panose="02040503050406030204" pitchFamily="18" charset="0"/>
                                          </a:rPr>
                                        </m:ctrlPr>
                                      </m:dPr>
                                      <m:e>
                                        <m:r>
                                          <a:rPr lang="en-US" altLang="zh-CN" smtClean="0">
                                            <a:solidFill>
                                              <a:schemeClr val="tx1"/>
                                            </a:solidFill>
                                            <a:latin typeface="Cambria Math" panose="02040503050406030204" pitchFamily="18" charset="0"/>
                                          </a:rPr>
                                          <m:t>𝑥</m:t>
                                        </m:r>
                                      </m:e>
                                    </m:d>
                                    <m:r>
                                      <a:rPr lang="zh-CN" altLang="en-US" dirty="0" smtClean="0">
                                        <a:solidFill>
                                          <a:schemeClr val="tx1"/>
                                        </a:solidFill>
                                        <a:latin typeface="Cambria Math" panose="02040503050406030204" pitchFamily="18" charset="0"/>
                                      </a:rPr>
                                      <m:t>∪</m:t>
                                    </m:r>
                                    <m:r>
                                      <a:rPr lang="zh-CN" altLang="en-US" dirty="0" smtClean="0">
                                        <a:solidFill>
                                          <a:schemeClr val="tx1"/>
                                        </a:solidFill>
                                        <a:latin typeface="Cambria Math" panose="02040503050406030204" pitchFamily="18" charset="0"/>
                                      </a:rPr>
                                      <m:t>𝛤</m:t>
                                    </m:r>
                                    <m:d>
                                      <m:dPr>
                                        <m:ctrlPr>
                                          <a:rPr lang="zh-CN" altLang="en-US" i="1" dirty="0">
                                            <a:solidFill>
                                              <a:schemeClr val="tx1"/>
                                            </a:solidFill>
                                            <a:latin typeface="Cambria Math" panose="02040503050406030204" pitchFamily="18" charset="0"/>
                                          </a:rPr>
                                        </m:ctrlPr>
                                      </m:dPr>
                                      <m:e>
                                        <m:r>
                                          <a:rPr lang="zh-CN" altLang="en-US" dirty="0">
                                            <a:solidFill>
                                              <a:schemeClr val="tx1"/>
                                            </a:solidFill>
                                            <a:latin typeface="Cambria Math" panose="02040503050406030204" pitchFamily="18" charset="0"/>
                                          </a:rPr>
                                          <m:t>𝑦</m:t>
                                        </m:r>
                                      </m:e>
                                    </m:d>
                                    <m:r>
                                      <a:rPr lang="en-US" altLang="zh-CN" b="0" dirty="0" smtClean="0">
                                        <a:solidFill>
                                          <a:schemeClr val="tx1"/>
                                        </a:solidFill>
                                        <a:latin typeface="Cambria Math" panose="02040503050406030204" pitchFamily="18" charset="0"/>
                                      </a:rPr>
                                      <m:t>|</m:t>
                                    </m:r>
                                    <m:r>
                                      <m:rPr>
                                        <m:nor/>
                                      </m:rPr>
                                      <a:rPr lang="zh-CN" altLang="en-US" dirty="0">
                                        <a:solidFill>
                                          <a:schemeClr val="tx1"/>
                                        </a:solidFill>
                                      </a:rPr>
                                      <m:t> </m:t>
                                    </m:r>
                                  </m:den>
                                </m:f>
                              </m:oMath>
                            </m:oMathPara>
                          </a14:m>
                          <a:endParaRPr lang="zh-CN" altLang="en-US" dirty="0"/>
                        </a:p>
                      </a:txBody>
                      <a:tcPr anchor="ctr"/>
                    </a:tc>
                    <a:extLst>
                      <a:ext uri="{0D108BD9-81ED-4DB2-BD59-A6C34878D82A}">
                        <a16:rowId xmlns:a16="http://schemas.microsoft.com/office/drawing/2014/main" val="3513666614"/>
                      </a:ext>
                    </a:extLst>
                  </a:tr>
                  <a:tr h="560664">
                    <a:tc>
                      <a:txBody>
                        <a:bodyPr/>
                        <a:lstStyle/>
                        <a:p>
                          <a:pPr algn="ctr"/>
                          <a:r>
                            <a:rPr lang="en-US" altLang="zh-CN" dirty="0"/>
                            <a:t>Resource Allocation</a:t>
                          </a:r>
                          <a:endParaRPr lang="zh-CN" altLang="en-US" dirty="0"/>
                        </a:p>
                      </a:txBody>
                      <a:tcPr anchor="ctr"/>
                    </a:tc>
                    <a:tc>
                      <a:txBody>
                        <a:bodyPr/>
                        <a:lstStyle/>
                        <a:p>
                          <a:pPr algn="ctr"/>
                          <a14:m>
                            <m:oMathPara xmlns:m="http://schemas.openxmlformats.org/officeDocument/2006/math">
                              <m:oMathParaPr>
                                <m:jc m:val="centerGroup"/>
                              </m:oMathParaPr>
                              <m:oMath xmlns:m="http://schemas.openxmlformats.org/officeDocument/2006/math">
                                <m:sSub>
                                  <m:sSubPr>
                                    <m:ctrlPr>
                                      <a:rPr lang="zh-CN" altLang="en-US" i="1" smtClean="0">
                                        <a:solidFill>
                                          <a:srgbClr val="836967"/>
                                        </a:solidFill>
                                        <a:latin typeface="Cambria Math" panose="02040503050406030204" pitchFamily="18" charset="0"/>
                                      </a:rPr>
                                    </m:ctrlPr>
                                  </m:sSubPr>
                                  <m:e>
                                    <m:r>
                                      <a:rPr lang="zh-CN" altLang="en-US">
                                        <a:latin typeface="Cambria Math" panose="02040503050406030204" pitchFamily="18" charset="0"/>
                                      </a:rPr>
                                      <m:t>𝛴</m:t>
                                    </m:r>
                                  </m:e>
                                  <m:sub>
                                    <m:r>
                                      <a:rPr lang="zh-CN" altLang="en-US">
                                        <a:latin typeface="Cambria Math" panose="02040503050406030204" pitchFamily="18" charset="0"/>
                                      </a:rPr>
                                      <m:t>𝑧</m:t>
                                    </m:r>
                                    <m:r>
                                      <a:rPr lang="zh-CN" altLang="en-US">
                                        <a:latin typeface="Cambria Math" panose="02040503050406030204" pitchFamily="18" charset="0"/>
                                      </a:rPr>
                                      <m:t>𝜖𝛤</m:t>
                                    </m:r>
                                    <m:d>
                                      <m:dPr>
                                        <m:ctrlPr>
                                          <a:rPr lang="en-US" altLang="zh-CN" i="1" smtClean="0">
                                            <a:solidFill>
                                              <a:schemeClr val="tx1"/>
                                            </a:solidFill>
                                            <a:latin typeface="Cambria Math" panose="02040503050406030204" pitchFamily="18" charset="0"/>
                                          </a:rPr>
                                        </m:ctrlPr>
                                      </m:dPr>
                                      <m:e>
                                        <m:r>
                                          <a:rPr lang="en-US" altLang="zh-CN" smtClean="0">
                                            <a:solidFill>
                                              <a:schemeClr val="tx1"/>
                                            </a:solidFill>
                                            <a:latin typeface="Cambria Math" panose="02040503050406030204" pitchFamily="18" charset="0"/>
                                          </a:rPr>
                                          <m:t>𝑥</m:t>
                                        </m:r>
                                      </m:e>
                                    </m:d>
                                    <m:r>
                                      <a:rPr lang="zh-CN" altLang="en-US" dirty="0" smtClean="0">
                                        <a:solidFill>
                                          <a:schemeClr val="tx1"/>
                                        </a:solidFill>
                                        <a:latin typeface="Cambria Math" panose="02040503050406030204" pitchFamily="18" charset="0"/>
                                      </a:rPr>
                                      <m:t>∩</m:t>
                                    </m:r>
                                    <m:r>
                                      <a:rPr lang="zh-CN" altLang="en-US" dirty="0" smtClean="0">
                                        <a:solidFill>
                                          <a:schemeClr val="tx1"/>
                                        </a:solidFill>
                                        <a:latin typeface="Cambria Math" panose="02040503050406030204" pitchFamily="18" charset="0"/>
                                      </a:rPr>
                                      <m:t>𝛤</m:t>
                                    </m:r>
                                    <m:d>
                                      <m:dPr>
                                        <m:ctrlPr>
                                          <a:rPr lang="zh-CN" altLang="en-US" i="1" dirty="0">
                                            <a:solidFill>
                                              <a:schemeClr val="tx1"/>
                                            </a:solidFill>
                                            <a:latin typeface="Cambria Math" panose="02040503050406030204" pitchFamily="18" charset="0"/>
                                          </a:rPr>
                                        </m:ctrlPr>
                                      </m:dPr>
                                      <m:e>
                                        <m:r>
                                          <a:rPr lang="zh-CN" altLang="en-US" dirty="0">
                                            <a:solidFill>
                                              <a:schemeClr val="tx1"/>
                                            </a:solidFill>
                                            <a:latin typeface="Cambria Math" panose="02040503050406030204" pitchFamily="18" charset="0"/>
                                          </a:rPr>
                                          <m:t>𝑦</m:t>
                                        </m:r>
                                      </m:e>
                                    </m:d>
                                  </m:sub>
                                </m:sSub>
                                <m:f>
                                  <m:fPr>
                                    <m:ctrlPr>
                                      <a:rPr lang="zh-CN" altLang="en-US" i="1" dirty="0" smtClean="0">
                                        <a:solidFill>
                                          <a:srgbClr val="836967"/>
                                        </a:solidFill>
                                        <a:latin typeface="Cambria Math" panose="02040503050406030204" pitchFamily="18" charset="0"/>
                                      </a:rPr>
                                    </m:ctrlPr>
                                  </m:fPr>
                                  <m:num>
                                    <m:r>
                                      <a:rPr lang="zh-CN" altLang="en-US" dirty="0">
                                        <a:latin typeface="Cambria Math" panose="02040503050406030204" pitchFamily="18" charset="0"/>
                                      </a:rPr>
                                      <m:t>1</m:t>
                                    </m:r>
                                  </m:num>
                                  <m:den>
                                    <m:r>
                                      <a:rPr lang="en-US" altLang="zh-CN" b="0" dirty="0" smtClean="0">
                                        <a:latin typeface="Cambria Math" panose="02040503050406030204" pitchFamily="18" charset="0"/>
                                      </a:rPr>
                                      <m:t>|</m:t>
                                    </m:r>
                                    <m:r>
                                      <a:rPr lang="zh-CN" altLang="en-US" dirty="0" smtClean="0">
                                        <a:solidFill>
                                          <a:schemeClr val="tx1"/>
                                        </a:solidFill>
                                        <a:latin typeface="Cambria Math" panose="02040503050406030204" pitchFamily="18" charset="0"/>
                                      </a:rPr>
                                      <m:t>𝛤</m:t>
                                    </m:r>
                                    <m:d>
                                      <m:dPr>
                                        <m:ctrlPr>
                                          <a:rPr lang="zh-CN" altLang="en-US" i="1" dirty="0">
                                            <a:solidFill>
                                              <a:schemeClr val="tx1"/>
                                            </a:solidFill>
                                            <a:latin typeface="Cambria Math" panose="02040503050406030204" pitchFamily="18" charset="0"/>
                                          </a:rPr>
                                        </m:ctrlPr>
                                      </m:dPr>
                                      <m:e>
                                        <m:r>
                                          <a:rPr lang="en-US" altLang="zh-CN" b="0" dirty="0" smtClean="0">
                                            <a:solidFill>
                                              <a:schemeClr val="tx1"/>
                                            </a:solidFill>
                                            <a:latin typeface="Cambria Math" panose="02040503050406030204" pitchFamily="18" charset="0"/>
                                          </a:rPr>
                                          <m:t>𝑧</m:t>
                                        </m:r>
                                      </m:e>
                                    </m:d>
                                    <m:r>
                                      <a:rPr lang="en-US" altLang="zh-CN" b="0" dirty="0" smtClean="0">
                                        <a:solidFill>
                                          <a:schemeClr val="tx1"/>
                                        </a:solidFill>
                                        <a:latin typeface="Cambria Math" panose="02040503050406030204" pitchFamily="18" charset="0"/>
                                      </a:rPr>
                                      <m:t>|</m:t>
                                    </m:r>
                                  </m:den>
                                </m:f>
                              </m:oMath>
                            </m:oMathPara>
                          </a14:m>
                          <a:endParaRPr lang="zh-CN" altLang="en-US" dirty="0"/>
                        </a:p>
                      </a:txBody>
                      <a:tcPr anchor="ctr"/>
                    </a:tc>
                    <a:extLst>
                      <a:ext uri="{0D108BD9-81ED-4DB2-BD59-A6C34878D82A}">
                        <a16:rowId xmlns:a16="http://schemas.microsoft.com/office/drawing/2014/main" val="324779429"/>
                      </a:ext>
                    </a:extLst>
                  </a:tr>
                  <a:tr h="549542">
                    <a:tc>
                      <a:txBody>
                        <a:bodyPr/>
                        <a:lstStyle/>
                        <a:p>
                          <a:pPr algn="ctr"/>
                          <a:r>
                            <a:rPr lang="en-US" altLang="zh-CN" dirty="0"/>
                            <a:t>Preferential Attachment</a:t>
                          </a:r>
                          <a:endParaRPr lang="zh-CN" altLang="en-US" dirty="0"/>
                        </a:p>
                      </a:txBody>
                      <a:tcPr anchor="ctr"/>
                    </a:tc>
                    <a:tc>
                      <a:txBody>
                        <a:bodyPr/>
                        <a:lstStyle/>
                        <a:p>
                          <a:pPr algn="ctr"/>
                          <a14:m>
                            <m:oMathPara xmlns:m="http://schemas.openxmlformats.org/officeDocument/2006/math">
                              <m:oMathParaPr>
                                <m:jc m:val="centerGroup"/>
                              </m:oMathParaPr>
                              <m:oMath xmlns:m="http://schemas.openxmlformats.org/officeDocument/2006/math">
                                <m:r>
                                  <m:rPr>
                                    <m:nor/>
                                  </m:rPr>
                                  <a:rPr lang="en-US" altLang="zh-CN" dirty="0" smtClean="0">
                                    <a:solidFill>
                                      <a:schemeClr val="tx1"/>
                                    </a:solidFill>
                                  </a:rPr>
                                  <m:t>|</m:t>
                                </m:r>
                                <m:r>
                                  <a:rPr lang="zh-CN" altLang="en-US" dirty="0" smtClean="0">
                                    <a:solidFill>
                                      <a:schemeClr val="tx1"/>
                                    </a:solidFill>
                                    <a:latin typeface="Cambria Math" panose="02040503050406030204" pitchFamily="18" charset="0"/>
                                  </a:rPr>
                                  <m:t>𝛤</m:t>
                                </m:r>
                                <m:d>
                                  <m:dPr>
                                    <m:ctrlPr>
                                      <a:rPr lang="en-US" altLang="zh-CN" i="1" smtClean="0">
                                        <a:solidFill>
                                          <a:schemeClr val="tx1"/>
                                        </a:solidFill>
                                        <a:latin typeface="Cambria Math" panose="02040503050406030204" pitchFamily="18" charset="0"/>
                                      </a:rPr>
                                    </m:ctrlPr>
                                  </m:dPr>
                                  <m:e>
                                    <m:r>
                                      <a:rPr lang="en-US" altLang="zh-CN" smtClean="0">
                                        <a:solidFill>
                                          <a:schemeClr val="tx1"/>
                                        </a:solidFill>
                                        <a:latin typeface="Cambria Math" panose="02040503050406030204" pitchFamily="18" charset="0"/>
                                      </a:rPr>
                                      <m:t>𝑥</m:t>
                                    </m:r>
                                  </m:e>
                                </m:d>
                                <m:r>
                                  <a:rPr lang="en-US" altLang="zh-CN" b="0" smtClean="0">
                                    <a:solidFill>
                                      <a:schemeClr val="tx1"/>
                                    </a:solidFill>
                                    <a:latin typeface="Cambria Math" panose="02040503050406030204" pitchFamily="18" charset="0"/>
                                  </a:rPr>
                                  <m:t>|</m:t>
                                </m:r>
                                <m:r>
                                  <a:rPr lang="en-US" altLang="zh-CN" b="0" dirty="0" smtClean="0">
                                    <a:solidFill>
                                      <a:schemeClr val="tx1"/>
                                    </a:solidFill>
                                    <a:latin typeface="Cambria Math" panose="02040503050406030204" pitchFamily="18" charset="0"/>
                                  </a:rPr>
                                  <m:t>⋅|</m:t>
                                </m:r>
                                <m:r>
                                  <a:rPr lang="zh-CN" altLang="en-US" dirty="0" smtClean="0">
                                    <a:solidFill>
                                      <a:schemeClr val="tx1"/>
                                    </a:solidFill>
                                    <a:latin typeface="Cambria Math" panose="02040503050406030204" pitchFamily="18" charset="0"/>
                                  </a:rPr>
                                  <m:t>𝛤</m:t>
                                </m:r>
                                <m:d>
                                  <m:dPr>
                                    <m:ctrlPr>
                                      <a:rPr lang="zh-CN" altLang="en-US" i="1" dirty="0">
                                        <a:solidFill>
                                          <a:schemeClr val="tx1"/>
                                        </a:solidFill>
                                        <a:latin typeface="Cambria Math" panose="02040503050406030204" pitchFamily="18" charset="0"/>
                                      </a:rPr>
                                    </m:ctrlPr>
                                  </m:dPr>
                                  <m:e>
                                    <m:r>
                                      <a:rPr lang="zh-CN" altLang="en-US" dirty="0">
                                        <a:solidFill>
                                          <a:schemeClr val="tx1"/>
                                        </a:solidFill>
                                        <a:latin typeface="Cambria Math" panose="02040503050406030204" pitchFamily="18" charset="0"/>
                                      </a:rPr>
                                      <m:t>𝑦</m:t>
                                    </m:r>
                                  </m:e>
                                </m:d>
                                <m:r>
                                  <a:rPr lang="en-US" altLang="zh-CN" b="0" dirty="0" smtClean="0">
                                    <a:solidFill>
                                      <a:schemeClr val="tx1"/>
                                    </a:solidFill>
                                    <a:latin typeface="Cambria Math" panose="02040503050406030204" pitchFamily="18" charset="0"/>
                                  </a:rPr>
                                  <m:t>|</m:t>
                                </m:r>
                                <m:r>
                                  <m:rPr>
                                    <m:nor/>
                                  </m:rPr>
                                  <a:rPr lang="zh-CN" altLang="en-US" dirty="0">
                                    <a:solidFill>
                                      <a:schemeClr val="tx1"/>
                                    </a:solidFill>
                                  </a:rPr>
                                  <m:t> </m:t>
                                </m:r>
                              </m:oMath>
                            </m:oMathPara>
                          </a14:m>
                          <a:endParaRPr lang="zh-CN" altLang="en-US" dirty="0"/>
                        </a:p>
                      </a:txBody>
                      <a:tcPr anchor="ctr"/>
                    </a:tc>
                    <a:extLst>
                      <a:ext uri="{0D108BD9-81ED-4DB2-BD59-A6C34878D82A}">
                        <a16:rowId xmlns:a16="http://schemas.microsoft.com/office/drawing/2014/main" val="2969007269"/>
                      </a:ext>
                    </a:extLst>
                  </a:tr>
                </a:tbl>
              </a:graphicData>
            </a:graphic>
          </p:graphicFrame>
        </mc:Choice>
        <mc:Fallback>
          <p:graphicFrame>
            <p:nvGraphicFramePr>
              <p:cNvPr id="5" name="表格 5">
                <a:extLst>
                  <a:ext uri="{FF2B5EF4-FFF2-40B4-BE49-F238E27FC236}">
                    <a16:creationId xmlns:a16="http://schemas.microsoft.com/office/drawing/2014/main" id="{41FF2A42-F70B-46F8-92EE-0918138E8FB6}"/>
                  </a:ext>
                </a:extLst>
              </p:cNvPr>
              <p:cNvGraphicFramePr>
                <a:graphicFrameLocks noGrp="1"/>
              </p:cNvGraphicFramePr>
              <p:nvPr>
                <p:extLst>
                  <p:ext uri="{D42A27DB-BD31-4B8C-83A1-F6EECF244321}">
                    <p14:modId xmlns:p14="http://schemas.microsoft.com/office/powerpoint/2010/main" val="959668939"/>
                  </p:ext>
                </p:extLst>
              </p:nvPr>
            </p:nvGraphicFramePr>
            <p:xfrm>
              <a:off x="252214" y="1674832"/>
              <a:ext cx="5240164" cy="3264676"/>
            </p:xfrm>
            <a:graphic>
              <a:graphicData uri="http://schemas.openxmlformats.org/drawingml/2006/table">
                <a:tbl>
                  <a:tblPr firstRow="1" bandRow="1">
                    <a:tableStyleId>{073A0DAA-6AF3-43AB-8588-CEC1D06C72B9}</a:tableStyleId>
                  </a:tblPr>
                  <a:tblGrid>
                    <a:gridCol w="2620082">
                      <a:extLst>
                        <a:ext uri="{9D8B030D-6E8A-4147-A177-3AD203B41FA5}">
                          <a16:colId xmlns:a16="http://schemas.microsoft.com/office/drawing/2014/main" val="176294648"/>
                        </a:ext>
                      </a:extLst>
                    </a:gridCol>
                    <a:gridCol w="2620082">
                      <a:extLst>
                        <a:ext uri="{9D8B030D-6E8A-4147-A177-3AD203B41FA5}">
                          <a16:colId xmlns:a16="http://schemas.microsoft.com/office/drawing/2014/main" val="1410903270"/>
                        </a:ext>
                      </a:extLst>
                    </a:gridCol>
                  </a:tblGrid>
                  <a:tr h="365760">
                    <a:tc>
                      <a:txBody>
                        <a:bodyPr/>
                        <a:lstStyle/>
                        <a:p>
                          <a:pPr algn="ctr"/>
                          <a:r>
                            <a:rPr lang="en-US" altLang="zh-CN" dirty="0"/>
                            <a:t>Feature Set</a:t>
                          </a:r>
                          <a:endParaRPr lang="zh-CN" altLang="en-US" dirty="0"/>
                        </a:p>
                      </a:txBody>
                      <a:tcPr anchor="ctr"/>
                    </a:tc>
                    <a:tc>
                      <a:txBody>
                        <a:bodyPr/>
                        <a:lstStyle/>
                        <a:p>
                          <a:pPr algn="ctr"/>
                          <a:r>
                            <a:rPr lang="en-US" altLang="zh-CN" dirty="0"/>
                            <a:t>Definition</a:t>
                          </a:r>
                          <a:endParaRPr lang="zh-CN" altLang="en-US" dirty="0"/>
                        </a:p>
                      </a:txBody>
                      <a:tcPr anchor="ctr"/>
                    </a:tc>
                    <a:extLst>
                      <a:ext uri="{0D108BD9-81ED-4DB2-BD59-A6C34878D82A}">
                        <a16:rowId xmlns:a16="http://schemas.microsoft.com/office/drawing/2014/main" val="3204530942"/>
                      </a:ext>
                    </a:extLst>
                  </a:tr>
                  <a:tr h="365760">
                    <a:tc>
                      <a:txBody>
                        <a:bodyPr/>
                        <a:lstStyle/>
                        <a:p>
                          <a:pPr algn="ctr"/>
                          <a:r>
                            <a:rPr lang="en-US" altLang="zh-CN" dirty="0"/>
                            <a:t>Common Neighbors</a:t>
                          </a:r>
                          <a:endParaRPr lang="zh-CN" altLang="en-US" dirty="0"/>
                        </a:p>
                      </a:txBody>
                      <a:tcPr anchor="ctr"/>
                    </a:tc>
                    <a:tc>
                      <a:txBody>
                        <a:bodyPr/>
                        <a:lstStyle/>
                        <a:p>
                          <a:endParaRPr lang="zh-CN"/>
                        </a:p>
                      </a:txBody>
                      <a:tcPr anchor="ctr">
                        <a:blipFill>
                          <a:blip r:embed="rId2"/>
                          <a:stretch>
                            <a:fillRect l="-100233" t="-108333" r="-1163" b="-698333"/>
                          </a:stretch>
                        </a:blipFill>
                      </a:tcPr>
                    </a:tc>
                    <a:extLst>
                      <a:ext uri="{0D108BD9-81ED-4DB2-BD59-A6C34878D82A}">
                        <a16:rowId xmlns:a16="http://schemas.microsoft.com/office/drawing/2014/main" val="1720095728"/>
                      </a:ext>
                    </a:extLst>
                  </a:tr>
                  <a:tr h="655130">
                    <a:tc>
                      <a:txBody>
                        <a:bodyPr/>
                        <a:lstStyle/>
                        <a:p>
                          <a:pPr algn="ctr"/>
                          <a:r>
                            <a:rPr lang="en-US" altLang="zh-CN" dirty="0"/>
                            <a:t>Adamic-Adar</a:t>
                          </a:r>
                          <a:endParaRPr lang="zh-CN" altLang="en-US" dirty="0"/>
                        </a:p>
                      </a:txBody>
                      <a:tcPr anchor="ctr"/>
                    </a:tc>
                    <a:tc>
                      <a:txBody>
                        <a:bodyPr/>
                        <a:lstStyle/>
                        <a:p>
                          <a:endParaRPr lang="zh-CN"/>
                        </a:p>
                      </a:txBody>
                      <a:tcPr anchor="ctr">
                        <a:blipFill>
                          <a:blip r:embed="rId2"/>
                          <a:stretch>
                            <a:fillRect l="-100233" t="-115741" r="-1163" b="-287963"/>
                          </a:stretch>
                        </a:blipFill>
                      </a:tcPr>
                    </a:tc>
                    <a:extLst>
                      <a:ext uri="{0D108BD9-81ED-4DB2-BD59-A6C34878D82A}">
                        <a16:rowId xmlns:a16="http://schemas.microsoft.com/office/drawing/2014/main" val="2014011768"/>
                      </a:ext>
                    </a:extLst>
                  </a:tr>
                  <a:tr h="675259">
                    <a:tc>
                      <a:txBody>
                        <a:bodyPr/>
                        <a:lstStyle/>
                        <a:p>
                          <a:pPr algn="ctr"/>
                          <a:r>
                            <a:rPr lang="en-US" altLang="zh-CN" dirty="0"/>
                            <a:t>Jaccard Coefficient</a:t>
                          </a:r>
                          <a:endParaRPr lang="zh-CN" altLang="en-US" dirty="0"/>
                        </a:p>
                      </a:txBody>
                      <a:tcPr anchor="ctr"/>
                    </a:tc>
                    <a:tc>
                      <a:txBody>
                        <a:bodyPr/>
                        <a:lstStyle/>
                        <a:p>
                          <a:endParaRPr lang="zh-CN"/>
                        </a:p>
                      </a:txBody>
                      <a:tcPr anchor="ctr">
                        <a:blipFill>
                          <a:blip r:embed="rId2"/>
                          <a:stretch>
                            <a:fillRect l="-100233" t="-209910" r="-1163" b="-180180"/>
                          </a:stretch>
                        </a:blipFill>
                      </a:tcPr>
                    </a:tc>
                    <a:extLst>
                      <a:ext uri="{0D108BD9-81ED-4DB2-BD59-A6C34878D82A}">
                        <a16:rowId xmlns:a16="http://schemas.microsoft.com/office/drawing/2014/main" val="3513666614"/>
                      </a:ext>
                    </a:extLst>
                  </a:tr>
                  <a:tr h="653225">
                    <a:tc>
                      <a:txBody>
                        <a:bodyPr/>
                        <a:lstStyle/>
                        <a:p>
                          <a:pPr algn="ctr"/>
                          <a:r>
                            <a:rPr lang="en-US" altLang="zh-CN" dirty="0"/>
                            <a:t>Resource Allocation</a:t>
                          </a:r>
                          <a:endParaRPr lang="zh-CN" altLang="en-US" dirty="0"/>
                        </a:p>
                      </a:txBody>
                      <a:tcPr anchor="ctr"/>
                    </a:tc>
                    <a:tc>
                      <a:txBody>
                        <a:bodyPr/>
                        <a:lstStyle/>
                        <a:p>
                          <a:endParaRPr lang="zh-CN"/>
                        </a:p>
                      </a:txBody>
                      <a:tcPr anchor="ctr">
                        <a:blipFill>
                          <a:blip r:embed="rId2"/>
                          <a:stretch>
                            <a:fillRect l="-100233" t="-318519" r="-1163" b="-85185"/>
                          </a:stretch>
                        </a:blipFill>
                      </a:tcPr>
                    </a:tc>
                    <a:extLst>
                      <a:ext uri="{0D108BD9-81ED-4DB2-BD59-A6C34878D82A}">
                        <a16:rowId xmlns:a16="http://schemas.microsoft.com/office/drawing/2014/main" val="324779429"/>
                      </a:ext>
                    </a:extLst>
                  </a:tr>
                  <a:tr h="549542">
                    <a:tc>
                      <a:txBody>
                        <a:bodyPr/>
                        <a:lstStyle/>
                        <a:p>
                          <a:pPr algn="ctr"/>
                          <a:r>
                            <a:rPr lang="en-US" altLang="zh-CN" dirty="0"/>
                            <a:t>Preferential Attachment</a:t>
                          </a:r>
                          <a:endParaRPr lang="zh-CN" altLang="en-US" dirty="0"/>
                        </a:p>
                      </a:txBody>
                      <a:tcPr anchor="ctr"/>
                    </a:tc>
                    <a:tc>
                      <a:txBody>
                        <a:bodyPr/>
                        <a:lstStyle/>
                        <a:p>
                          <a:endParaRPr lang="zh-CN"/>
                        </a:p>
                      </a:txBody>
                      <a:tcPr anchor="ctr">
                        <a:blipFill>
                          <a:blip r:embed="rId2"/>
                          <a:stretch>
                            <a:fillRect l="-100233" t="-502222" r="-1163" b="-2222"/>
                          </a:stretch>
                        </a:blipFill>
                      </a:tcPr>
                    </a:tc>
                    <a:extLst>
                      <a:ext uri="{0D108BD9-81ED-4DB2-BD59-A6C34878D82A}">
                        <a16:rowId xmlns:a16="http://schemas.microsoft.com/office/drawing/2014/main" val="2969007269"/>
                      </a:ext>
                    </a:extLst>
                  </a:tr>
                </a:tbl>
              </a:graphicData>
            </a:graphic>
          </p:graphicFrame>
        </mc:Fallback>
      </mc:AlternateContent>
      <p:pic>
        <p:nvPicPr>
          <p:cNvPr id="8" name="图片 7">
            <a:extLst>
              <a:ext uri="{FF2B5EF4-FFF2-40B4-BE49-F238E27FC236}">
                <a16:creationId xmlns:a16="http://schemas.microsoft.com/office/drawing/2014/main" id="{62929D83-2C44-4099-91C1-FF0C320EBE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53012" y="1674832"/>
            <a:ext cx="2920105" cy="2530364"/>
          </a:xfrm>
          <a:prstGeom prst="rect">
            <a:avLst/>
          </a:prstGeom>
        </p:spPr>
      </p:pic>
      <p:pic>
        <p:nvPicPr>
          <p:cNvPr id="1026" name="Picture 2">
            <a:extLst>
              <a:ext uri="{FF2B5EF4-FFF2-40B4-BE49-F238E27FC236}">
                <a16:creationId xmlns:a16="http://schemas.microsoft.com/office/drawing/2014/main" id="{3AA3355C-4B44-491F-B07A-F007C4CB45C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08320" y="2743200"/>
            <a:ext cx="1428750" cy="68580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14="http://schemas.microsoft.com/office/drawing/2010/main" Requires="a14">
          <p:graphicFrame>
            <p:nvGraphicFramePr>
              <p:cNvPr id="11" name="表格 5">
                <a:extLst>
                  <a:ext uri="{FF2B5EF4-FFF2-40B4-BE49-F238E27FC236}">
                    <a16:creationId xmlns:a16="http://schemas.microsoft.com/office/drawing/2014/main" id="{A06DDAA3-6045-471E-A56B-115281F7AE1F}"/>
                  </a:ext>
                </a:extLst>
              </p:cNvPr>
              <p:cNvGraphicFramePr>
                <a:graphicFrameLocks noGrp="1"/>
              </p:cNvGraphicFramePr>
              <p:nvPr>
                <p:extLst>
                  <p:ext uri="{D42A27DB-BD31-4B8C-83A1-F6EECF244321}">
                    <p14:modId xmlns:p14="http://schemas.microsoft.com/office/powerpoint/2010/main" val="496152758"/>
                  </p:ext>
                </p:extLst>
              </p:nvPr>
            </p:nvGraphicFramePr>
            <p:xfrm>
              <a:off x="8140846" y="4601221"/>
              <a:ext cx="3344436" cy="1905397"/>
            </p:xfrm>
            <a:graphic>
              <a:graphicData uri="http://schemas.openxmlformats.org/drawingml/2006/table">
                <a:tbl>
                  <a:tblPr firstRow="1" bandRow="1">
                    <a:tableStyleId>{073A0DAA-6AF3-43AB-8588-CEC1D06C72B9}</a:tableStyleId>
                  </a:tblPr>
                  <a:tblGrid>
                    <a:gridCol w="3344436">
                      <a:extLst>
                        <a:ext uri="{9D8B030D-6E8A-4147-A177-3AD203B41FA5}">
                          <a16:colId xmlns:a16="http://schemas.microsoft.com/office/drawing/2014/main" val="176294648"/>
                        </a:ext>
                      </a:extLst>
                    </a:gridCol>
                  </a:tblGrid>
                  <a:tr h="339368">
                    <a:tc>
                      <a:txBody>
                        <a:bodyPr/>
                        <a:lstStyle/>
                        <a:p>
                          <a:pPr algn="ctr"/>
                          <a:r>
                            <a:rPr lang="en-US" altLang="zh-CN" dirty="0"/>
                            <a:t>Subgraph Properties</a:t>
                          </a:r>
                          <a:endParaRPr lang="zh-CN" altLang="en-US" dirty="0"/>
                        </a:p>
                      </a:txBody>
                      <a:tcPr anchor="ctr"/>
                    </a:tc>
                    <a:extLst>
                      <a:ext uri="{0D108BD9-81ED-4DB2-BD59-A6C34878D82A}">
                        <a16:rowId xmlns:a16="http://schemas.microsoft.com/office/drawing/2014/main" val="3204530942"/>
                      </a:ext>
                    </a:extLst>
                  </a:tr>
                  <a:tr h="339368">
                    <a:tc>
                      <a:txBody>
                        <a:bodyPr/>
                        <a:lstStyle/>
                        <a:p>
                          <a:pPr algn="ctr"/>
                          <a:r>
                            <a:rPr lang="en-US" altLang="zh-CN" dirty="0"/>
                            <a:t>Positive Edges: 8823</a:t>
                          </a:r>
                        </a:p>
                      </a:txBody>
                      <a:tcPr anchor="ctr"/>
                    </a:tc>
                    <a:extLst>
                      <a:ext uri="{0D108BD9-81ED-4DB2-BD59-A6C34878D82A}">
                        <a16:rowId xmlns:a16="http://schemas.microsoft.com/office/drawing/2014/main" val="1720095728"/>
                      </a:ext>
                    </a:extLst>
                  </a:tr>
                  <a:tr h="37927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t>Negative Edges: </a:t>
                          </a:r>
                          <a14:m>
                            <m:oMath xmlns:m="http://schemas.openxmlformats.org/officeDocument/2006/math">
                              <m:r>
                                <m:rPr>
                                  <m:nor/>
                                </m:rPr>
                                <a:rPr lang="en-US" altLang="zh-CN" dirty="0" smtClean="0">
                                  <a:solidFill>
                                    <a:schemeClr val="tx1"/>
                                  </a:solidFill>
                                </a:rPr>
                                <m:t>882</m:t>
                              </m:r>
                              <m:r>
                                <m:rPr>
                                  <m:nor/>
                                </m:rPr>
                                <a:rPr lang="en-US" altLang="zh-CN" b="0" i="0" dirty="0" smtClean="0">
                                  <a:solidFill>
                                    <a:schemeClr val="tx1"/>
                                  </a:solidFill>
                                </a:rPr>
                                <m:t>3</m:t>
                              </m:r>
                            </m:oMath>
                          </a14:m>
                          <a:endParaRPr lang="zh-CN" altLang="en-US" dirty="0"/>
                        </a:p>
                      </a:txBody>
                      <a:tcPr anchor="ctr"/>
                    </a:tc>
                    <a:extLst>
                      <a:ext uri="{0D108BD9-81ED-4DB2-BD59-A6C34878D82A}">
                        <a16:rowId xmlns:a16="http://schemas.microsoft.com/office/drawing/2014/main" val="2014011768"/>
                      </a:ext>
                    </a:extLst>
                  </a:tr>
                  <a:tr h="36417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t>Train Set: 6617</a:t>
                          </a:r>
                          <a:endParaRPr lang="zh-CN" altLang="en-US" dirty="0"/>
                        </a:p>
                      </a:txBody>
                      <a:tcPr anchor="ctr"/>
                    </a:tc>
                    <a:extLst>
                      <a:ext uri="{0D108BD9-81ED-4DB2-BD59-A6C34878D82A}">
                        <a16:rowId xmlns:a16="http://schemas.microsoft.com/office/drawing/2014/main" val="3513666614"/>
                      </a:ext>
                    </a:extLst>
                  </a:tr>
                  <a:tr h="42884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t>Test Set: 2206</a:t>
                          </a:r>
                          <a:endParaRPr lang="zh-CN" altLang="en-US" dirty="0"/>
                        </a:p>
                      </a:txBody>
                      <a:tcPr anchor="ctr"/>
                    </a:tc>
                    <a:extLst>
                      <a:ext uri="{0D108BD9-81ED-4DB2-BD59-A6C34878D82A}">
                        <a16:rowId xmlns:a16="http://schemas.microsoft.com/office/drawing/2014/main" val="324779429"/>
                      </a:ext>
                    </a:extLst>
                  </a:tr>
                </a:tbl>
              </a:graphicData>
            </a:graphic>
          </p:graphicFrame>
        </mc:Choice>
        <mc:Fallback>
          <p:graphicFrame>
            <p:nvGraphicFramePr>
              <p:cNvPr id="11" name="表格 5">
                <a:extLst>
                  <a:ext uri="{FF2B5EF4-FFF2-40B4-BE49-F238E27FC236}">
                    <a16:creationId xmlns:a16="http://schemas.microsoft.com/office/drawing/2014/main" id="{A06DDAA3-6045-471E-A56B-115281F7AE1F}"/>
                  </a:ext>
                </a:extLst>
              </p:cNvPr>
              <p:cNvGraphicFramePr>
                <a:graphicFrameLocks noGrp="1"/>
              </p:cNvGraphicFramePr>
              <p:nvPr>
                <p:extLst>
                  <p:ext uri="{D42A27DB-BD31-4B8C-83A1-F6EECF244321}">
                    <p14:modId xmlns:p14="http://schemas.microsoft.com/office/powerpoint/2010/main" val="496152758"/>
                  </p:ext>
                </p:extLst>
              </p:nvPr>
            </p:nvGraphicFramePr>
            <p:xfrm>
              <a:off x="8140846" y="4601221"/>
              <a:ext cx="3344436" cy="1905397"/>
            </p:xfrm>
            <a:graphic>
              <a:graphicData uri="http://schemas.openxmlformats.org/drawingml/2006/table">
                <a:tbl>
                  <a:tblPr firstRow="1" bandRow="1">
                    <a:tableStyleId>{073A0DAA-6AF3-43AB-8588-CEC1D06C72B9}</a:tableStyleId>
                  </a:tblPr>
                  <a:tblGrid>
                    <a:gridCol w="3344436">
                      <a:extLst>
                        <a:ext uri="{9D8B030D-6E8A-4147-A177-3AD203B41FA5}">
                          <a16:colId xmlns:a16="http://schemas.microsoft.com/office/drawing/2014/main" val="176294648"/>
                        </a:ext>
                      </a:extLst>
                    </a:gridCol>
                  </a:tblGrid>
                  <a:tr h="365760">
                    <a:tc>
                      <a:txBody>
                        <a:bodyPr/>
                        <a:lstStyle/>
                        <a:p>
                          <a:pPr algn="ctr"/>
                          <a:r>
                            <a:rPr lang="en-US" altLang="zh-CN" dirty="0"/>
                            <a:t>Subgraph Properties</a:t>
                          </a:r>
                          <a:endParaRPr lang="zh-CN" altLang="en-US" dirty="0"/>
                        </a:p>
                      </a:txBody>
                      <a:tcPr anchor="ctr"/>
                    </a:tc>
                    <a:extLst>
                      <a:ext uri="{0D108BD9-81ED-4DB2-BD59-A6C34878D82A}">
                        <a16:rowId xmlns:a16="http://schemas.microsoft.com/office/drawing/2014/main" val="3204530942"/>
                      </a:ext>
                    </a:extLst>
                  </a:tr>
                  <a:tr h="365760">
                    <a:tc>
                      <a:txBody>
                        <a:bodyPr/>
                        <a:lstStyle/>
                        <a:p>
                          <a:pPr algn="ctr"/>
                          <a:r>
                            <a:rPr lang="en-US" altLang="zh-CN" dirty="0"/>
                            <a:t>Positive Edges: 8823</a:t>
                          </a:r>
                        </a:p>
                      </a:txBody>
                      <a:tcPr anchor="ctr"/>
                    </a:tc>
                    <a:extLst>
                      <a:ext uri="{0D108BD9-81ED-4DB2-BD59-A6C34878D82A}">
                        <a16:rowId xmlns:a16="http://schemas.microsoft.com/office/drawing/2014/main" val="1720095728"/>
                      </a:ext>
                    </a:extLst>
                  </a:tr>
                  <a:tr h="379270">
                    <a:tc>
                      <a:txBody>
                        <a:bodyPr/>
                        <a:lstStyle/>
                        <a:p>
                          <a:endParaRPr lang="zh-CN"/>
                        </a:p>
                      </a:txBody>
                      <a:tcPr anchor="ctr">
                        <a:blipFill>
                          <a:blip r:embed="rId5"/>
                          <a:stretch>
                            <a:fillRect l="-182" t="-203226" r="-727" b="-227419"/>
                          </a:stretch>
                        </a:blipFill>
                      </a:tcPr>
                    </a:tc>
                    <a:extLst>
                      <a:ext uri="{0D108BD9-81ED-4DB2-BD59-A6C34878D82A}">
                        <a16:rowId xmlns:a16="http://schemas.microsoft.com/office/drawing/2014/main" val="2014011768"/>
                      </a:ext>
                    </a:extLst>
                  </a:tr>
                  <a:tr h="36576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t>Train Set: 6617</a:t>
                          </a:r>
                          <a:endParaRPr lang="zh-CN" altLang="en-US" dirty="0"/>
                        </a:p>
                      </a:txBody>
                      <a:tcPr anchor="ctr"/>
                    </a:tc>
                    <a:extLst>
                      <a:ext uri="{0D108BD9-81ED-4DB2-BD59-A6C34878D82A}">
                        <a16:rowId xmlns:a16="http://schemas.microsoft.com/office/drawing/2014/main" val="3513666614"/>
                      </a:ext>
                    </a:extLst>
                  </a:tr>
                  <a:tr h="42884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t>Test Set: 2206</a:t>
                          </a:r>
                          <a:endParaRPr lang="zh-CN" altLang="en-US" dirty="0"/>
                        </a:p>
                      </a:txBody>
                      <a:tcPr anchor="ctr"/>
                    </a:tc>
                    <a:extLst>
                      <a:ext uri="{0D108BD9-81ED-4DB2-BD59-A6C34878D82A}">
                        <a16:rowId xmlns:a16="http://schemas.microsoft.com/office/drawing/2014/main" val="324779429"/>
                      </a:ext>
                    </a:extLst>
                  </a:tr>
                </a:tbl>
              </a:graphicData>
            </a:graphic>
          </p:graphicFrame>
        </mc:Fallback>
      </mc:AlternateContent>
    </p:spTree>
    <p:extLst>
      <p:ext uri="{BB962C8B-B14F-4D97-AF65-F5344CB8AC3E}">
        <p14:creationId xmlns:p14="http://schemas.microsoft.com/office/powerpoint/2010/main" val="36890316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C064D99-1FA6-4F96-B5F0-F7078423E1AA}"/>
              </a:ext>
            </a:extLst>
          </p:cNvPr>
          <p:cNvSpPr/>
          <p:nvPr/>
        </p:nvSpPr>
        <p:spPr>
          <a:xfrm>
            <a:off x="0" y="0"/>
            <a:ext cx="12192000" cy="1614488"/>
          </a:xfrm>
          <a:prstGeom prst="rect">
            <a:avLst/>
          </a:prstGeom>
          <a:solidFill>
            <a:srgbClr val="404040"/>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dirty="0"/>
          </a:p>
        </p:txBody>
      </p:sp>
      <p:sp>
        <p:nvSpPr>
          <p:cNvPr id="2" name="Title 1">
            <a:extLst>
              <a:ext uri="{FF2B5EF4-FFF2-40B4-BE49-F238E27FC236}">
                <a16:creationId xmlns:a16="http://schemas.microsoft.com/office/drawing/2014/main" id="{C099CECD-0D22-46DA-AC57-541A88C0916C}"/>
              </a:ext>
            </a:extLst>
          </p:cNvPr>
          <p:cNvSpPr>
            <a:spLocks noGrp="1"/>
          </p:cNvSpPr>
          <p:nvPr>
            <p:ph type="title"/>
          </p:nvPr>
        </p:nvSpPr>
        <p:spPr>
          <a:xfrm>
            <a:off x="838200" y="197174"/>
            <a:ext cx="10515600" cy="1325563"/>
          </a:xfrm>
        </p:spPr>
        <p:txBody>
          <a:bodyPr/>
          <a:lstStyle/>
          <a:p>
            <a:r>
              <a:rPr lang="en-US" altLang="zh-CN" dirty="0">
                <a:solidFill>
                  <a:schemeClr val="accent4">
                    <a:lumMod val="40000"/>
                    <a:lumOff val="60000"/>
                  </a:schemeClr>
                </a:solidFill>
              </a:rPr>
              <a:t>GIC </a:t>
            </a:r>
            <a:r>
              <a:rPr lang="en-US" altLang="zh-CN" sz="3200" dirty="0">
                <a:solidFill>
                  <a:schemeClr val="accent4">
                    <a:lumMod val="40000"/>
                    <a:lumOff val="60000"/>
                  </a:schemeClr>
                </a:solidFill>
              </a:rPr>
              <a:t>( Graph </a:t>
            </a:r>
            <a:r>
              <a:rPr lang="en-US" altLang="zh-CN" sz="3200" dirty="0" err="1">
                <a:solidFill>
                  <a:schemeClr val="accent4">
                    <a:lumMod val="40000"/>
                    <a:lumOff val="60000"/>
                  </a:schemeClr>
                </a:solidFill>
              </a:rPr>
              <a:t>InfoClust</a:t>
            </a:r>
            <a:r>
              <a:rPr lang="en-US" altLang="zh-CN" sz="3200" dirty="0">
                <a:solidFill>
                  <a:schemeClr val="accent4">
                    <a:lumMod val="40000"/>
                    <a:lumOff val="60000"/>
                  </a:schemeClr>
                </a:solidFill>
              </a:rPr>
              <a:t> )</a:t>
            </a:r>
            <a:endParaRPr lang="zh-CN" altLang="en-US" dirty="0">
              <a:solidFill>
                <a:schemeClr val="accent4">
                  <a:lumMod val="40000"/>
                  <a:lumOff val="60000"/>
                </a:schemeClr>
              </a:solidFill>
            </a:endParaRPr>
          </a:p>
        </p:txBody>
      </p:sp>
      <p:sp>
        <p:nvSpPr>
          <p:cNvPr id="3" name="Content Placeholder 2">
            <a:extLst>
              <a:ext uri="{FF2B5EF4-FFF2-40B4-BE49-F238E27FC236}">
                <a16:creationId xmlns:a16="http://schemas.microsoft.com/office/drawing/2014/main" id="{A9D99588-7066-443F-9D88-05B82030137C}"/>
              </a:ext>
            </a:extLst>
          </p:cNvPr>
          <p:cNvSpPr>
            <a:spLocks noGrp="1"/>
          </p:cNvSpPr>
          <p:nvPr>
            <p:ph idx="1"/>
          </p:nvPr>
        </p:nvSpPr>
        <p:spPr>
          <a:xfrm>
            <a:off x="838200" y="1825625"/>
            <a:ext cx="8996265" cy="3754081"/>
          </a:xfrm>
        </p:spPr>
        <p:txBody>
          <a:bodyPr>
            <a:normAutofit fontScale="92500" lnSpcReduction="20000"/>
          </a:bodyPr>
          <a:lstStyle/>
          <a:p>
            <a:pPr marL="0" indent="0">
              <a:buNone/>
            </a:pPr>
            <a:r>
              <a:rPr lang="en-US" altLang="zh-CN" dirty="0"/>
              <a:t>Dataset: </a:t>
            </a:r>
            <a:r>
              <a:rPr lang="en-US" altLang="zh-CN" dirty="0" err="1"/>
              <a:t>Citeseer</a:t>
            </a:r>
            <a:endParaRPr lang="en-US" altLang="zh-CN" dirty="0"/>
          </a:p>
          <a:p>
            <a:pPr marL="0" indent="0">
              <a:buNone/>
            </a:pPr>
            <a:endParaRPr lang="en-US" altLang="zh-CN" dirty="0"/>
          </a:p>
          <a:p>
            <a:pPr marL="0" indent="0">
              <a:buNone/>
            </a:pPr>
            <a:r>
              <a:rPr lang="en-US" altLang="zh-CN" dirty="0"/>
              <a:t>- Significantly more structure that can be captured</a:t>
            </a:r>
          </a:p>
          <a:p>
            <a:pPr marL="0" indent="0">
              <a:buNone/>
            </a:pPr>
            <a:r>
              <a:rPr lang="en-US" altLang="zh-CN" dirty="0"/>
              <a:t>- Additionally capture cluster-level information content</a:t>
            </a:r>
          </a:p>
          <a:p>
            <a:pPr marL="0" indent="0">
              <a:buNone/>
            </a:pPr>
            <a:r>
              <a:rPr lang="en-US" altLang="zh-CN" dirty="0"/>
              <a:t>- Clusters are computed by a differentiable K-means method</a:t>
            </a:r>
          </a:p>
          <a:p>
            <a:pPr marL="0" indent="0">
              <a:buNone/>
            </a:pPr>
            <a:endParaRPr lang="en-US" altLang="zh-CN" dirty="0"/>
          </a:p>
          <a:p>
            <a:pPr marL="0" indent="0">
              <a:buNone/>
            </a:pPr>
            <a:r>
              <a:rPr lang="en-US" altLang="zh-CN" dirty="0"/>
              <a:t>Result:</a:t>
            </a:r>
          </a:p>
          <a:p>
            <a:pPr marL="0" indent="0">
              <a:buNone/>
            </a:pPr>
            <a:r>
              <a:rPr lang="sv-SE" altLang="zh-CN" dirty="0"/>
              <a:t>- alpha, beta, K = 0.5 100 128</a:t>
            </a:r>
          </a:p>
          <a:p>
            <a:pPr marL="0" indent="0">
              <a:buNone/>
            </a:pPr>
            <a:r>
              <a:rPr lang="sv-SE" altLang="zh-CN" dirty="0"/>
              <a:t>- AUC = 0.97   AP = 0.97</a:t>
            </a:r>
            <a:endParaRPr lang="zh-CN" altLang="en-US" dirty="0"/>
          </a:p>
        </p:txBody>
      </p:sp>
      <p:pic>
        <p:nvPicPr>
          <p:cNvPr id="5" name="Picture 4">
            <a:extLst>
              <a:ext uri="{FF2B5EF4-FFF2-40B4-BE49-F238E27FC236}">
                <a16:creationId xmlns:a16="http://schemas.microsoft.com/office/drawing/2014/main" id="{611D0B87-3647-459D-8A67-AFEB1C8C1215}"/>
              </a:ext>
            </a:extLst>
          </p:cNvPr>
          <p:cNvPicPr>
            <a:picLocks noChangeAspect="1"/>
          </p:cNvPicPr>
          <p:nvPr/>
        </p:nvPicPr>
        <p:blipFill>
          <a:blip r:embed="rId2"/>
          <a:stretch>
            <a:fillRect/>
          </a:stretch>
        </p:blipFill>
        <p:spPr>
          <a:xfrm>
            <a:off x="5329238" y="4470020"/>
            <a:ext cx="6551908" cy="1841880"/>
          </a:xfrm>
          <a:prstGeom prst="rect">
            <a:avLst/>
          </a:prstGeom>
        </p:spPr>
      </p:pic>
    </p:spTree>
    <p:extLst>
      <p:ext uri="{BB962C8B-B14F-4D97-AF65-F5344CB8AC3E}">
        <p14:creationId xmlns:p14="http://schemas.microsoft.com/office/powerpoint/2010/main" val="22412029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31246" y="3378850"/>
            <a:ext cx="4756336" cy="1754326"/>
          </a:xfrm>
          <a:prstGeom prst="rect">
            <a:avLst/>
          </a:prstGeom>
          <a:noFill/>
        </p:spPr>
        <p:txBody>
          <a:bodyPr wrap="square" rtlCol="0">
            <a:spAutoFit/>
          </a:bodyPr>
          <a:lstStyle/>
          <a:p>
            <a:pPr algn="r"/>
            <a:r>
              <a:rPr lang="en-US" altLang="zh-CN" sz="5400" b="1" dirty="0">
                <a:solidFill>
                  <a:schemeClr val="tx2"/>
                </a:solidFill>
                <a:latin typeface="Segoe UI" panose="020B0502040204020203" pitchFamily="34" charset="0"/>
                <a:ea typeface="微软雅黑" panose="020B0503020204020204" pitchFamily="34" charset="-122"/>
                <a:cs typeface="+mn-ea"/>
                <a:sym typeface="Segoe UI" panose="020B0502040204020203" pitchFamily="34" charset="0"/>
              </a:rPr>
              <a:t>Node Classification</a:t>
            </a:r>
          </a:p>
        </p:txBody>
      </p:sp>
      <p:sp>
        <p:nvSpPr>
          <p:cNvPr id="6" name="TextBox 5"/>
          <p:cNvSpPr txBox="1"/>
          <p:nvPr/>
        </p:nvSpPr>
        <p:spPr>
          <a:xfrm>
            <a:off x="2319792" y="2220832"/>
            <a:ext cx="3167790" cy="1138773"/>
          </a:xfrm>
          <a:prstGeom prst="rect">
            <a:avLst/>
          </a:prstGeom>
          <a:noFill/>
        </p:spPr>
        <p:txBody>
          <a:bodyPr wrap="none" rtlCol="0">
            <a:spAutoFit/>
          </a:bodyPr>
          <a:lstStyle/>
          <a:p>
            <a:pPr algn="r"/>
            <a:r>
              <a:rPr lang="en-US" sz="6800" b="1" dirty="0">
                <a:solidFill>
                  <a:schemeClr val="tx2"/>
                </a:solidFill>
                <a:latin typeface="Segoe UI" panose="020B0502040204020203" pitchFamily="34" charset="0"/>
                <a:ea typeface="微软雅黑" panose="020B0503020204020204" pitchFamily="34" charset="-122"/>
                <a:cs typeface="+mn-ea"/>
                <a:sym typeface="Segoe UI" panose="020B0502040204020203" pitchFamily="34" charset="0"/>
              </a:rPr>
              <a:t>PART V</a:t>
            </a:r>
          </a:p>
        </p:txBody>
      </p:sp>
      <p:pic>
        <p:nvPicPr>
          <p:cNvPr id="66" name="Picture 3">
            <a:extLst>
              <a:ext uri="{FF2B5EF4-FFF2-40B4-BE49-F238E27FC236}">
                <a16:creationId xmlns:a16="http://schemas.microsoft.com/office/drawing/2014/main" id="{7E9BF8CD-DA10-436F-9C1E-41A1A06A96BC}"/>
              </a:ext>
            </a:extLst>
          </p:cNvPr>
          <p:cNvPicPr>
            <a:picLocks noGrp="1" noChangeAspect="1"/>
          </p:cNvPicPr>
          <p:nvPr>
            <p:ph type="pic" sz="quarter" idx="14"/>
          </p:nvPr>
        </p:nvPicPr>
        <p:blipFill>
          <a:blip r:embed="rId2">
            <a:extLst>
              <a:ext uri="{28A0092B-C50C-407E-A947-70E740481C1C}">
                <a14:useLocalDpi xmlns:a14="http://schemas.microsoft.com/office/drawing/2010/main" val="0"/>
              </a:ext>
            </a:extLst>
          </a:blip>
          <a:srcRect l="17248" r="17248"/>
          <a:stretch>
            <a:fillRect/>
          </a:stretch>
        </p:blipFill>
        <p:spPr bwMode="auto">
          <a:xfrm>
            <a:off x="6254246" y="56356"/>
            <a:ext cx="5546725" cy="67452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35558167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9AD01E0-1246-4772-AA07-37792592E51E}"/>
              </a:ext>
            </a:extLst>
          </p:cNvPr>
          <p:cNvSpPr>
            <a:spLocks noGrp="1"/>
          </p:cNvSpPr>
          <p:nvPr>
            <p:ph idx="1"/>
          </p:nvPr>
        </p:nvSpPr>
        <p:spPr/>
        <p:txBody>
          <a:bodyPr/>
          <a:lstStyle/>
          <a:p>
            <a:pPr marL="0" indent="0">
              <a:buNone/>
            </a:pPr>
            <a:r>
              <a:rPr lang="en-US" altLang="zh-CN" dirty="0"/>
              <a:t>Dataset: Cora (</a:t>
            </a:r>
            <a:r>
              <a:rPr lang="en-US" altLang="zh-CN" dirty="0" err="1"/>
              <a:t>Citeseer</a:t>
            </a:r>
            <a:r>
              <a:rPr lang="en-US" altLang="zh-CN" dirty="0"/>
              <a:t> missing labels)</a:t>
            </a:r>
          </a:p>
          <a:p>
            <a:pPr marL="0" indent="0">
              <a:buNone/>
            </a:pPr>
            <a:endParaRPr lang="en-US" altLang="zh-CN" dirty="0"/>
          </a:p>
          <a:p>
            <a:pPr marL="0" indent="0">
              <a:buNone/>
            </a:pPr>
            <a:r>
              <a:rPr lang="en-US" altLang="zh-CN" dirty="0"/>
              <a:t>Result:</a:t>
            </a:r>
          </a:p>
          <a:p>
            <a:pPr>
              <a:buFontTx/>
              <a:buChar char="-"/>
            </a:pPr>
            <a:r>
              <a:rPr lang="sv-SE" altLang="zh-CN" dirty="0"/>
              <a:t>alpha, beta, K = 0.5 100 7</a:t>
            </a:r>
          </a:p>
          <a:p>
            <a:pPr>
              <a:buFontTx/>
              <a:buChar char="-"/>
            </a:pPr>
            <a:r>
              <a:rPr lang="sv-SE" altLang="zh-CN" dirty="0"/>
              <a:t>num_classes = 7</a:t>
            </a:r>
          </a:p>
          <a:p>
            <a:pPr>
              <a:buFontTx/>
              <a:buChar char="-"/>
            </a:pPr>
            <a:r>
              <a:rPr lang="sv-SE" altLang="zh-CN" dirty="0"/>
              <a:t>Acc = 0.73</a:t>
            </a:r>
          </a:p>
        </p:txBody>
      </p:sp>
      <p:sp>
        <p:nvSpPr>
          <p:cNvPr id="4" name="Rectangle 3">
            <a:extLst>
              <a:ext uri="{FF2B5EF4-FFF2-40B4-BE49-F238E27FC236}">
                <a16:creationId xmlns:a16="http://schemas.microsoft.com/office/drawing/2014/main" id="{C29EE12E-CE0D-48B7-B787-0D67B5972084}"/>
              </a:ext>
            </a:extLst>
          </p:cNvPr>
          <p:cNvSpPr/>
          <p:nvPr/>
        </p:nvSpPr>
        <p:spPr>
          <a:xfrm>
            <a:off x="0" y="0"/>
            <a:ext cx="12192000" cy="1614488"/>
          </a:xfrm>
          <a:prstGeom prst="rect">
            <a:avLst/>
          </a:prstGeom>
          <a:solidFill>
            <a:srgbClr val="404040"/>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dirty="0"/>
          </a:p>
        </p:txBody>
      </p:sp>
      <p:sp>
        <p:nvSpPr>
          <p:cNvPr id="5" name="Title 1">
            <a:extLst>
              <a:ext uri="{FF2B5EF4-FFF2-40B4-BE49-F238E27FC236}">
                <a16:creationId xmlns:a16="http://schemas.microsoft.com/office/drawing/2014/main" id="{6786C711-856C-4A31-BBBD-4F3E299B3EE5}"/>
              </a:ext>
            </a:extLst>
          </p:cNvPr>
          <p:cNvSpPr>
            <a:spLocks noGrp="1"/>
          </p:cNvSpPr>
          <p:nvPr>
            <p:ph type="title"/>
          </p:nvPr>
        </p:nvSpPr>
        <p:spPr>
          <a:xfrm>
            <a:off x="838200" y="197174"/>
            <a:ext cx="10515600" cy="1325563"/>
          </a:xfrm>
        </p:spPr>
        <p:txBody>
          <a:bodyPr/>
          <a:lstStyle/>
          <a:p>
            <a:r>
              <a:rPr lang="en-US" altLang="zh-CN" dirty="0">
                <a:solidFill>
                  <a:schemeClr val="accent4">
                    <a:lumMod val="40000"/>
                    <a:lumOff val="60000"/>
                  </a:schemeClr>
                </a:solidFill>
              </a:rPr>
              <a:t>GIC </a:t>
            </a:r>
            <a:r>
              <a:rPr lang="en-US" altLang="zh-CN" sz="3200" dirty="0">
                <a:solidFill>
                  <a:schemeClr val="accent4">
                    <a:lumMod val="40000"/>
                    <a:lumOff val="60000"/>
                  </a:schemeClr>
                </a:solidFill>
              </a:rPr>
              <a:t>( Graph </a:t>
            </a:r>
            <a:r>
              <a:rPr lang="en-US" altLang="zh-CN" sz="3200" dirty="0" err="1">
                <a:solidFill>
                  <a:schemeClr val="accent4">
                    <a:lumMod val="40000"/>
                    <a:lumOff val="60000"/>
                  </a:schemeClr>
                </a:solidFill>
              </a:rPr>
              <a:t>InfoClust</a:t>
            </a:r>
            <a:r>
              <a:rPr lang="en-US" altLang="zh-CN" sz="3200" dirty="0">
                <a:solidFill>
                  <a:schemeClr val="accent4">
                    <a:lumMod val="40000"/>
                    <a:lumOff val="60000"/>
                  </a:schemeClr>
                </a:solidFill>
              </a:rPr>
              <a:t> )</a:t>
            </a:r>
            <a:endParaRPr lang="zh-CN" altLang="en-US" dirty="0">
              <a:solidFill>
                <a:schemeClr val="accent4">
                  <a:lumMod val="40000"/>
                  <a:lumOff val="60000"/>
                </a:schemeClr>
              </a:solidFill>
            </a:endParaRPr>
          </a:p>
        </p:txBody>
      </p:sp>
      <p:pic>
        <p:nvPicPr>
          <p:cNvPr id="1026" name="Picture 2">
            <a:extLst>
              <a:ext uri="{FF2B5EF4-FFF2-40B4-BE49-F238E27FC236}">
                <a16:creationId xmlns:a16="http://schemas.microsoft.com/office/drawing/2014/main" id="{BB448AF1-A0AD-43AA-A90E-9729B90251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10181" y="2024646"/>
            <a:ext cx="4381500" cy="4276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50710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B95B915-401D-461D-9F26-79C7CEAE333C}"/>
              </a:ext>
            </a:extLst>
          </p:cNvPr>
          <p:cNvSpPr/>
          <p:nvPr/>
        </p:nvSpPr>
        <p:spPr>
          <a:xfrm>
            <a:off x="0" y="0"/>
            <a:ext cx="12192000" cy="1614488"/>
          </a:xfrm>
          <a:prstGeom prst="rect">
            <a:avLst/>
          </a:prstGeom>
          <a:solidFill>
            <a:srgbClr val="404040"/>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dirty="0"/>
          </a:p>
        </p:txBody>
      </p:sp>
      <p:sp>
        <p:nvSpPr>
          <p:cNvPr id="2" name="Title 1">
            <a:extLst>
              <a:ext uri="{FF2B5EF4-FFF2-40B4-BE49-F238E27FC236}">
                <a16:creationId xmlns:a16="http://schemas.microsoft.com/office/drawing/2014/main" id="{71AAD811-2F88-478A-9891-65320FDF27D0}"/>
              </a:ext>
            </a:extLst>
          </p:cNvPr>
          <p:cNvSpPr>
            <a:spLocks noGrp="1"/>
          </p:cNvSpPr>
          <p:nvPr>
            <p:ph type="title"/>
          </p:nvPr>
        </p:nvSpPr>
        <p:spPr>
          <a:xfrm>
            <a:off x="838200" y="237331"/>
            <a:ext cx="10515600" cy="1325563"/>
          </a:xfrm>
        </p:spPr>
        <p:txBody>
          <a:bodyPr/>
          <a:lstStyle/>
          <a:p>
            <a:r>
              <a:rPr lang="en-US" altLang="zh-CN" dirty="0">
                <a:solidFill>
                  <a:schemeClr val="accent4">
                    <a:lumMod val="40000"/>
                    <a:lumOff val="60000"/>
                  </a:schemeClr>
                </a:solidFill>
              </a:rPr>
              <a:t>Kernel GCN</a:t>
            </a:r>
            <a:endParaRPr lang="zh-CN" altLang="en-US" dirty="0">
              <a:solidFill>
                <a:schemeClr val="accent4">
                  <a:lumMod val="40000"/>
                  <a:lumOff val="60000"/>
                </a:schemeClr>
              </a:solidFill>
            </a:endParaRPr>
          </a:p>
        </p:txBody>
      </p:sp>
      <p:sp>
        <p:nvSpPr>
          <p:cNvPr id="3" name="Content Placeholder 2">
            <a:extLst>
              <a:ext uri="{FF2B5EF4-FFF2-40B4-BE49-F238E27FC236}">
                <a16:creationId xmlns:a16="http://schemas.microsoft.com/office/drawing/2014/main" id="{4F944245-4F2A-4FD4-93B3-92A8C1E37E76}"/>
              </a:ext>
            </a:extLst>
          </p:cNvPr>
          <p:cNvSpPr>
            <a:spLocks noGrp="1"/>
          </p:cNvSpPr>
          <p:nvPr>
            <p:ph idx="1"/>
          </p:nvPr>
        </p:nvSpPr>
        <p:spPr>
          <a:xfrm>
            <a:off x="838200" y="1825625"/>
            <a:ext cx="10515600" cy="4795044"/>
          </a:xfrm>
        </p:spPr>
        <p:txBody>
          <a:bodyPr>
            <a:normAutofit lnSpcReduction="10000"/>
          </a:bodyPr>
          <a:lstStyle/>
          <a:p>
            <a:pPr marL="0" indent="0">
              <a:buNone/>
            </a:pPr>
            <a:r>
              <a:rPr lang="en-US" altLang="zh-CN" sz="2600" dirty="0"/>
              <a:t>Dataset: Cora</a:t>
            </a:r>
          </a:p>
          <a:p>
            <a:pPr marL="0" indent="0">
              <a:buNone/>
            </a:pPr>
            <a:endParaRPr lang="en-US" altLang="zh-CN" sz="2600" dirty="0"/>
          </a:p>
          <a:p>
            <a:pPr>
              <a:buFontTx/>
              <a:buChar char="-"/>
            </a:pPr>
            <a:r>
              <a:rPr lang="en-US" altLang="zh-CN" sz="2600" dirty="0"/>
              <a:t>Motivated by graph kernel methodology</a:t>
            </a:r>
          </a:p>
          <a:p>
            <a:pPr>
              <a:buFontTx/>
              <a:buChar char="-"/>
            </a:pPr>
            <a:r>
              <a:rPr lang="en-US" altLang="zh-CN" sz="2600" dirty="0"/>
              <a:t>Extended to learn the node representations capturing the structural information in a graph</a:t>
            </a:r>
          </a:p>
          <a:p>
            <a:pPr>
              <a:buFontTx/>
              <a:buChar char="-"/>
            </a:pPr>
            <a:r>
              <a:rPr lang="en-US" altLang="zh-CN" sz="2600" dirty="0"/>
              <a:t>Flexible and complementary to other graph-</a:t>
            </a:r>
            <a:r>
              <a:rPr lang="en-US" altLang="zh-CN" sz="2600" dirty="0" err="1"/>
              <a:t>baseddeep</a:t>
            </a:r>
            <a:r>
              <a:rPr lang="en-US" altLang="zh-CN" sz="2600" dirty="0"/>
              <a:t> learning models, e.g. GCN</a:t>
            </a:r>
          </a:p>
          <a:p>
            <a:pPr>
              <a:buFontTx/>
              <a:buChar char="-"/>
            </a:pPr>
            <a:endParaRPr lang="en-US" altLang="zh-CN" sz="2600" dirty="0"/>
          </a:p>
          <a:p>
            <a:pPr marL="0" indent="0">
              <a:buNone/>
            </a:pPr>
            <a:r>
              <a:rPr lang="en-US" altLang="zh-CN" sz="2600" dirty="0"/>
              <a:t>Result:</a:t>
            </a:r>
          </a:p>
          <a:p>
            <a:pPr marL="0" indent="0">
              <a:buNone/>
            </a:pPr>
            <a:r>
              <a:rPr lang="en-US" altLang="zh-CN" sz="2600" dirty="0"/>
              <a:t>- Loss = 0.6543</a:t>
            </a:r>
          </a:p>
          <a:p>
            <a:pPr marL="0" indent="0">
              <a:buNone/>
            </a:pPr>
            <a:r>
              <a:rPr lang="en-US" altLang="zh-CN" sz="2600" dirty="0"/>
              <a:t>- Accuracy = 0.8010</a:t>
            </a:r>
          </a:p>
        </p:txBody>
      </p:sp>
      <p:pic>
        <p:nvPicPr>
          <p:cNvPr id="5" name="Picture 4">
            <a:extLst>
              <a:ext uri="{FF2B5EF4-FFF2-40B4-BE49-F238E27FC236}">
                <a16:creationId xmlns:a16="http://schemas.microsoft.com/office/drawing/2014/main" id="{8470DEE5-9757-4D69-9EBC-50481D47A070}"/>
              </a:ext>
            </a:extLst>
          </p:cNvPr>
          <p:cNvPicPr>
            <a:picLocks noChangeAspect="1"/>
          </p:cNvPicPr>
          <p:nvPr/>
        </p:nvPicPr>
        <p:blipFill>
          <a:blip r:embed="rId2"/>
          <a:stretch>
            <a:fillRect/>
          </a:stretch>
        </p:blipFill>
        <p:spPr>
          <a:xfrm>
            <a:off x="4190659" y="4561824"/>
            <a:ext cx="7378592" cy="2058845"/>
          </a:xfrm>
          <a:prstGeom prst="rect">
            <a:avLst/>
          </a:prstGeom>
        </p:spPr>
      </p:pic>
    </p:spTree>
    <p:extLst>
      <p:ext uri="{BB962C8B-B14F-4D97-AF65-F5344CB8AC3E}">
        <p14:creationId xmlns:p14="http://schemas.microsoft.com/office/powerpoint/2010/main" val="32131094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0B10E25-71FA-4ED6-9950-C5B12177DCC7}"/>
              </a:ext>
            </a:extLst>
          </p:cNvPr>
          <p:cNvSpPr>
            <a:spLocks noGrp="1"/>
          </p:cNvSpPr>
          <p:nvPr>
            <p:ph idx="1"/>
          </p:nvPr>
        </p:nvSpPr>
        <p:spPr/>
        <p:txBody>
          <a:bodyPr>
            <a:normAutofit/>
          </a:bodyPr>
          <a:lstStyle/>
          <a:p>
            <a:pPr marL="0" indent="0">
              <a:buNone/>
            </a:pPr>
            <a:r>
              <a:rPr lang="en-US" altLang="zh-CN" sz="2600" dirty="0"/>
              <a:t>Dataset: Cora</a:t>
            </a:r>
          </a:p>
          <a:p>
            <a:pPr marL="0" indent="0">
              <a:buNone/>
            </a:pPr>
            <a:endParaRPr lang="en-US" altLang="zh-CN" sz="2600" dirty="0"/>
          </a:p>
          <a:p>
            <a:pPr>
              <a:buFontTx/>
              <a:buChar char="-"/>
            </a:pPr>
            <a:r>
              <a:rPr lang="en-US" altLang="zh-CN" sz="2600" dirty="0"/>
              <a:t>Initial residual connection</a:t>
            </a:r>
          </a:p>
          <a:p>
            <a:pPr>
              <a:buFontTx/>
              <a:buChar char="-"/>
            </a:pPr>
            <a:r>
              <a:rPr lang="en-US" altLang="zh-CN" sz="2600" dirty="0"/>
              <a:t>Identity mapping</a:t>
            </a:r>
          </a:p>
          <a:p>
            <a:pPr>
              <a:buFontTx/>
              <a:buChar char="-"/>
            </a:pPr>
            <a:r>
              <a:rPr lang="en-US" altLang="zh-CN" sz="2600" dirty="0"/>
              <a:t>Connection to iterative shrinkage-thresholding</a:t>
            </a:r>
          </a:p>
          <a:p>
            <a:pPr marL="0" indent="0">
              <a:buNone/>
            </a:pPr>
            <a:endParaRPr lang="en-US" altLang="zh-CN" sz="2600" dirty="0"/>
          </a:p>
          <a:p>
            <a:pPr marL="0" indent="0">
              <a:buNone/>
            </a:pPr>
            <a:r>
              <a:rPr lang="en-US" altLang="zh-CN" sz="2600" dirty="0"/>
              <a:t>Result:</a:t>
            </a:r>
          </a:p>
          <a:p>
            <a:pPr marL="0" indent="0">
              <a:buNone/>
            </a:pPr>
            <a:r>
              <a:rPr lang="en-US" altLang="zh-CN" sz="2600" dirty="0"/>
              <a:t>- Load 1063th(/1164) epoch</a:t>
            </a:r>
          </a:p>
          <a:p>
            <a:pPr marL="0" indent="0">
              <a:buNone/>
            </a:pPr>
            <a:r>
              <a:rPr lang="en-US" altLang="zh-CN" sz="2600" dirty="0"/>
              <a:t>- Test acc. = 85.4 %</a:t>
            </a:r>
            <a:endParaRPr lang="zh-CN" altLang="en-US" sz="2600" dirty="0"/>
          </a:p>
        </p:txBody>
      </p:sp>
      <p:sp>
        <p:nvSpPr>
          <p:cNvPr id="4" name="Rectangle 3">
            <a:extLst>
              <a:ext uri="{FF2B5EF4-FFF2-40B4-BE49-F238E27FC236}">
                <a16:creationId xmlns:a16="http://schemas.microsoft.com/office/drawing/2014/main" id="{98C3DF3D-B1CA-4433-BE08-9DA0774007EB}"/>
              </a:ext>
            </a:extLst>
          </p:cNvPr>
          <p:cNvSpPr/>
          <p:nvPr/>
        </p:nvSpPr>
        <p:spPr>
          <a:xfrm>
            <a:off x="0" y="0"/>
            <a:ext cx="12192000" cy="1614488"/>
          </a:xfrm>
          <a:prstGeom prst="rect">
            <a:avLst/>
          </a:prstGeom>
          <a:solidFill>
            <a:srgbClr val="404040"/>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dirty="0"/>
          </a:p>
        </p:txBody>
      </p:sp>
      <p:sp>
        <p:nvSpPr>
          <p:cNvPr id="5" name="Title 1">
            <a:extLst>
              <a:ext uri="{FF2B5EF4-FFF2-40B4-BE49-F238E27FC236}">
                <a16:creationId xmlns:a16="http://schemas.microsoft.com/office/drawing/2014/main" id="{A8177DF6-460E-402D-B33B-4460BD9FF03E}"/>
              </a:ext>
            </a:extLst>
          </p:cNvPr>
          <p:cNvSpPr>
            <a:spLocks noGrp="1"/>
          </p:cNvSpPr>
          <p:nvPr>
            <p:ph type="title"/>
          </p:nvPr>
        </p:nvSpPr>
        <p:spPr>
          <a:xfrm>
            <a:off x="838200" y="237331"/>
            <a:ext cx="10515600" cy="1325563"/>
          </a:xfrm>
        </p:spPr>
        <p:txBody>
          <a:bodyPr>
            <a:normAutofit/>
          </a:bodyPr>
          <a:lstStyle/>
          <a:p>
            <a:r>
              <a:rPr lang="en-US" altLang="zh-CN" dirty="0">
                <a:solidFill>
                  <a:schemeClr val="accent4">
                    <a:lumMod val="40000"/>
                    <a:lumOff val="60000"/>
                  </a:schemeClr>
                </a:solidFill>
              </a:rPr>
              <a:t>GCNII </a:t>
            </a:r>
            <a:r>
              <a:rPr lang="en-US" altLang="zh-CN" sz="2000" dirty="0">
                <a:solidFill>
                  <a:schemeClr val="accent4">
                    <a:lumMod val="40000"/>
                    <a:lumOff val="60000"/>
                  </a:schemeClr>
                </a:solidFill>
              </a:rPr>
              <a:t>( Graph Convolutional Network via Initial residual and Identity mapping )</a:t>
            </a:r>
            <a:endParaRPr lang="zh-CN" altLang="en-US" dirty="0">
              <a:solidFill>
                <a:schemeClr val="accent4">
                  <a:lumMod val="40000"/>
                  <a:lumOff val="60000"/>
                </a:schemeClr>
              </a:solidFill>
            </a:endParaRPr>
          </a:p>
        </p:txBody>
      </p:sp>
      <p:pic>
        <p:nvPicPr>
          <p:cNvPr id="7" name="Picture 6">
            <a:extLst>
              <a:ext uri="{FF2B5EF4-FFF2-40B4-BE49-F238E27FC236}">
                <a16:creationId xmlns:a16="http://schemas.microsoft.com/office/drawing/2014/main" id="{720F6E6B-FCFA-4842-AF0F-7B12AC2E860C}"/>
              </a:ext>
            </a:extLst>
          </p:cNvPr>
          <p:cNvPicPr>
            <a:picLocks noChangeAspect="1"/>
          </p:cNvPicPr>
          <p:nvPr/>
        </p:nvPicPr>
        <p:blipFill>
          <a:blip r:embed="rId2"/>
          <a:stretch>
            <a:fillRect/>
          </a:stretch>
        </p:blipFill>
        <p:spPr>
          <a:xfrm>
            <a:off x="8018106" y="2479368"/>
            <a:ext cx="3831769" cy="3043851"/>
          </a:xfrm>
          <a:prstGeom prst="rect">
            <a:avLst/>
          </a:prstGeom>
        </p:spPr>
      </p:pic>
    </p:spTree>
    <p:extLst>
      <p:ext uri="{BB962C8B-B14F-4D97-AF65-F5344CB8AC3E}">
        <p14:creationId xmlns:p14="http://schemas.microsoft.com/office/powerpoint/2010/main" val="15406592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F81AEBB-552B-4ED3-A38B-4867F954F172}"/>
              </a:ext>
            </a:extLst>
          </p:cNvPr>
          <p:cNvSpPr>
            <a:spLocks noGrp="1"/>
          </p:cNvSpPr>
          <p:nvPr>
            <p:ph idx="1"/>
          </p:nvPr>
        </p:nvSpPr>
        <p:spPr/>
        <p:txBody>
          <a:bodyPr>
            <a:normAutofit/>
          </a:bodyPr>
          <a:lstStyle/>
          <a:p>
            <a:pPr marL="0" indent="0">
              <a:buNone/>
            </a:pPr>
            <a:r>
              <a:rPr lang="en-US" altLang="zh-CN" sz="2600" dirty="0"/>
              <a:t>Dataset: Cora</a:t>
            </a:r>
          </a:p>
          <a:p>
            <a:pPr marL="0" indent="0">
              <a:buNone/>
            </a:pPr>
            <a:endParaRPr lang="en-US" altLang="zh-CN" sz="2600" dirty="0"/>
          </a:p>
          <a:p>
            <a:pPr>
              <a:buFontTx/>
              <a:buChar char="-"/>
            </a:pPr>
            <a:r>
              <a:rPr lang="en-US" altLang="zh-CN" sz="2600" dirty="0"/>
              <a:t>Using an estimation of the inverse of the Fisher information matrix</a:t>
            </a:r>
          </a:p>
          <a:p>
            <a:pPr>
              <a:buFontTx/>
              <a:buChar char="-"/>
            </a:pPr>
            <a:r>
              <a:rPr lang="en-US" altLang="zh-CN" sz="2600" dirty="0"/>
              <a:t>For faster calculation it is preferred to use an approximation of Fisher like Kronecker-Factored Approximate Curvature (KFAC)</a:t>
            </a:r>
          </a:p>
          <a:p>
            <a:pPr marL="0" indent="0">
              <a:buNone/>
            </a:pPr>
            <a:endParaRPr lang="en-US" altLang="zh-CN" sz="2600" dirty="0"/>
          </a:p>
          <a:p>
            <a:pPr marL="0" indent="0">
              <a:buNone/>
            </a:pPr>
            <a:r>
              <a:rPr lang="en-US" altLang="zh-CN" sz="2600" dirty="0"/>
              <a:t>Result:</a:t>
            </a:r>
          </a:p>
          <a:p>
            <a:pPr marL="0" indent="0">
              <a:buNone/>
            </a:pPr>
            <a:r>
              <a:rPr lang="en-US" altLang="zh-CN" sz="2600" dirty="0"/>
              <a:t>- GCN-Cora2-Adam-KFAC-eps0.1</a:t>
            </a:r>
          </a:p>
          <a:p>
            <a:pPr marL="0" indent="0">
              <a:buNone/>
            </a:pPr>
            <a:r>
              <a:rPr lang="en-US" altLang="zh-CN" sz="2600" dirty="0"/>
              <a:t>- Val Loss = 0.4454, Test Accuracy = 87.09 ± 0.35</a:t>
            </a:r>
          </a:p>
          <a:p>
            <a:pPr marL="0" indent="0">
              <a:buNone/>
            </a:pPr>
            <a:endParaRPr lang="en-US" altLang="zh-CN" sz="2600" dirty="0"/>
          </a:p>
        </p:txBody>
      </p:sp>
      <p:sp>
        <p:nvSpPr>
          <p:cNvPr id="4" name="Rectangle 3">
            <a:extLst>
              <a:ext uri="{FF2B5EF4-FFF2-40B4-BE49-F238E27FC236}">
                <a16:creationId xmlns:a16="http://schemas.microsoft.com/office/drawing/2014/main" id="{A97AB146-C67B-4B7B-B9B1-8E1F4B029AEA}"/>
              </a:ext>
            </a:extLst>
          </p:cNvPr>
          <p:cNvSpPr/>
          <p:nvPr/>
        </p:nvSpPr>
        <p:spPr>
          <a:xfrm>
            <a:off x="0" y="0"/>
            <a:ext cx="12192000" cy="1614488"/>
          </a:xfrm>
          <a:prstGeom prst="rect">
            <a:avLst/>
          </a:prstGeom>
          <a:solidFill>
            <a:srgbClr val="404040"/>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dirty="0"/>
          </a:p>
        </p:txBody>
      </p:sp>
      <p:sp>
        <p:nvSpPr>
          <p:cNvPr id="5" name="Title 1">
            <a:extLst>
              <a:ext uri="{FF2B5EF4-FFF2-40B4-BE49-F238E27FC236}">
                <a16:creationId xmlns:a16="http://schemas.microsoft.com/office/drawing/2014/main" id="{8A92DEED-B1C8-48B8-A519-3DBB04CDC876}"/>
              </a:ext>
            </a:extLst>
          </p:cNvPr>
          <p:cNvSpPr>
            <a:spLocks noGrp="1"/>
          </p:cNvSpPr>
          <p:nvPr>
            <p:ph type="title"/>
          </p:nvPr>
        </p:nvSpPr>
        <p:spPr>
          <a:xfrm>
            <a:off x="838200" y="237331"/>
            <a:ext cx="10515600" cy="1325563"/>
          </a:xfrm>
        </p:spPr>
        <p:txBody>
          <a:bodyPr>
            <a:normAutofit/>
          </a:bodyPr>
          <a:lstStyle/>
          <a:p>
            <a:r>
              <a:rPr lang="en-US" altLang="zh-CN" dirty="0">
                <a:solidFill>
                  <a:schemeClr val="accent4">
                    <a:lumMod val="40000"/>
                    <a:lumOff val="60000"/>
                  </a:schemeClr>
                </a:solidFill>
              </a:rPr>
              <a:t>SSP </a:t>
            </a:r>
            <a:r>
              <a:rPr lang="en-US" altLang="zh-CN" sz="2400" dirty="0">
                <a:solidFill>
                  <a:schemeClr val="accent4">
                    <a:lumMod val="40000"/>
                    <a:lumOff val="60000"/>
                  </a:schemeClr>
                </a:solidFill>
              </a:rPr>
              <a:t>( Optimization of Graph Neural Networks with Natural Gradient Descent )</a:t>
            </a:r>
            <a:endParaRPr lang="zh-CN" altLang="en-US" sz="2800" dirty="0">
              <a:solidFill>
                <a:schemeClr val="accent4">
                  <a:lumMod val="40000"/>
                  <a:lumOff val="60000"/>
                </a:schemeClr>
              </a:solidFill>
            </a:endParaRPr>
          </a:p>
        </p:txBody>
      </p:sp>
      <p:pic>
        <p:nvPicPr>
          <p:cNvPr id="7" name="Picture 6">
            <a:extLst>
              <a:ext uri="{FF2B5EF4-FFF2-40B4-BE49-F238E27FC236}">
                <a16:creationId xmlns:a16="http://schemas.microsoft.com/office/drawing/2014/main" id="{2EE48CA0-1312-48B3-A0B5-F3FE3D8ABD6E}"/>
              </a:ext>
            </a:extLst>
          </p:cNvPr>
          <p:cNvPicPr>
            <a:picLocks noChangeAspect="1"/>
          </p:cNvPicPr>
          <p:nvPr/>
        </p:nvPicPr>
        <p:blipFill>
          <a:blip r:embed="rId2"/>
          <a:stretch>
            <a:fillRect/>
          </a:stretch>
        </p:blipFill>
        <p:spPr>
          <a:xfrm>
            <a:off x="8175567" y="4229878"/>
            <a:ext cx="3178234" cy="2390791"/>
          </a:xfrm>
          <a:prstGeom prst="rect">
            <a:avLst/>
          </a:prstGeom>
        </p:spPr>
      </p:pic>
    </p:spTree>
    <p:extLst>
      <p:ext uri="{BB962C8B-B14F-4D97-AF65-F5344CB8AC3E}">
        <p14:creationId xmlns:p14="http://schemas.microsoft.com/office/powerpoint/2010/main" val="33817003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 name="Picture 3">
            <a:extLst>
              <a:ext uri="{FF2B5EF4-FFF2-40B4-BE49-F238E27FC236}">
                <a16:creationId xmlns:a16="http://schemas.microsoft.com/office/drawing/2014/main" id="{7E9BF8CD-DA10-436F-9C1E-41A1A06A96BC}"/>
              </a:ext>
            </a:extLst>
          </p:cNvPr>
          <p:cNvPicPr>
            <a:picLocks noGrp="1" noChangeAspect="1"/>
          </p:cNvPicPr>
          <p:nvPr>
            <p:ph type="pic" sz="quarter" idx="14"/>
          </p:nvPr>
        </p:nvPicPr>
        <p:blipFill>
          <a:blip r:embed="rId2">
            <a:extLst>
              <a:ext uri="{28A0092B-C50C-407E-A947-70E740481C1C}">
                <a14:useLocalDpi xmlns:a14="http://schemas.microsoft.com/office/drawing/2010/main" val="0"/>
              </a:ext>
            </a:extLst>
          </a:blip>
          <a:srcRect l="17248" r="17248"/>
          <a:stretch>
            <a:fillRect/>
          </a:stretch>
        </p:blipFill>
        <p:spPr bwMode="auto">
          <a:xfrm>
            <a:off x="6254246" y="56356"/>
            <a:ext cx="5546725" cy="67452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5" name="Content Placeholder 2">
            <a:extLst>
              <a:ext uri="{FF2B5EF4-FFF2-40B4-BE49-F238E27FC236}">
                <a16:creationId xmlns:a16="http://schemas.microsoft.com/office/drawing/2014/main" id="{F6482C6C-18D1-431D-8D0A-84958EF8DAC6}"/>
              </a:ext>
            </a:extLst>
          </p:cNvPr>
          <p:cNvSpPr txBox="1">
            <a:spLocks/>
          </p:cNvSpPr>
          <p:nvPr/>
        </p:nvSpPr>
        <p:spPr>
          <a:xfrm>
            <a:off x="679955" y="56356"/>
            <a:ext cx="5257800" cy="674528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zh-CN" altLang="en-US" dirty="0"/>
          </a:p>
        </p:txBody>
      </p:sp>
    </p:spTree>
    <p:extLst>
      <p:ext uri="{BB962C8B-B14F-4D97-AF65-F5344CB8AC3E}">
        <p14:creationId xmlns:p14="http://schemas.microsoft.com/office/powerpoint/2010/main" val="155910237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占位符 4"/>
          <p:cNvPicPr>
            <a:picLocks noGrp="1" noChangeAspect="1"/>
          </p:cNvPicPr>
          <p:nvPr>
            <p:ph type="pic" sz="quarter" idx="13"/>
          </p:nvPr>
        </p:nvPicPr>
        <p:blipFill>
          <a:blip r:embed="rId2" cstate="screen"/>
          <a:srcRect/>
          <a:stretch>
            <a:fillRect/>
          </a:stretch>
        </p:blipFill>
        <p:spPr/>
      </p:pic>
      <p:sp>
        <p:nvSpPr>
          <p:cNvPr id="2" name="Rectangle 1"/>
          <p:cNvSpPr/>
          <p:nvPr/>
        </p:nvSpPr>
        <p:spPr>
          <a:xfrm>
            <a:off x="1588" y="-15376"/>
            <a:ext cx="12188825" cy="6873376"/>
          </a:xfrm>
          <a:prstGeom prst="rect">
            <a:avLst/>
          </a:prstGeom>
          <a:gradFill flip="none" rotWithShape="0">
            <a:gsLst>
              <a:gs pos="0">
                <a:srgbClr val="000000">
                  <a:alpha val="63000"/>
                </a:srgbClr>
              </a:gs>
              <a:gs pos="100000">
                <a:srgbClr val="3B1F4D">
                  <a:alpha val="63000"/>
                </a:srgbClr>
              </a:gs>
            </a:gsLst>
            <a:lin ang="372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Segoe UI" panose="020B0502040204020203" pitchFamily="34" charset="0"/>
              <a:ea typeface="微软雅黑" panose="020B0503020204020204" pitchFamily="34" charset="-122"/>
              <a:cs typeface="+mn-ea"/>
              <a:sym typeface="Segoe UI" panose="020B0502040204020203" pitchFamily="34" charset="0"/>
            </a:endParaRPr>
          </a:p>
        </p:txBody>
      </p:sp>
      <p:grpSp>
        <p:nvGrpSpPr>
          <p:cNvPr id="10" name="Group 9"/>
          <p:cNvGrpSpPr/>
          <p:nvPr/>
        </p:nvGrpSpPr>
        <p:grpSpPr>
          <a:xfrm rot="10800000">
            <a:off x="9709234" y="2226130"/>
            <a:ext cx="808352" cy="2398850"/>
            <a:chOff x="19021815" y="4800600"/>
            <a:chExt cx="1616703" cy="4797700"/>
          </a:xfrm>
        </p:grpSpPr>
        <p:grpSp>
          <p:nvGrpSpPr>
            <p:cNvPr id="9" name="Group 8"/>
            <p:cNvGrpSpPr/>
            <p:nvPr/>
          </p:nvGrpSpPr>
          <p:grpSpPr>
            <a:xfrm>
              <a:off x="19021815" y="4800600"/>
              <a:ext cx="1616703" cy="1600200"/>
              <a:chOff x="3053268" y="4800600"/>
              <a:chExt cx="1616703" cy="1600200"/>
            </a:xfrm>
          </p:grpSpPr>
          <p:cxnSp>
            <p:nvCxnSpPr>
              <p:cNvPr id="53" name="Straight Connector 52"/>
              <p:cNvCxnSpPr/>
              <p:nvPr/>
            </p:nvCxnSpPr>
            <p:spPr>
              <a:xfrm flipV="1">
                <a:off x="3053268" y="4800600"/>
                <a:ext cx="1616703" cy="125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flipV="1">
                <a:off x="3053268" y="4800601"/>
                <a:ext cx="0" cy="160019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61" name="Group 60"/>
            <p:cNvGrpSpPr/>
            <p:nvPr/>
          </p:nvGrpSpPr>
          <p:grpSpPr>
            <a:xfrm rot="16200000">
              <a:off x="19021815" y="7989849"/>
              <a:ext cx="1616703" cy="1600200"/>
              <a:chOff x="3053268" y="4800600"/>
              <a:chExt cx="1616703" cy="1600200"/>
            </a:xfrm>
          </p:grpSpPr>
          <p:cxnSp>
            <p:nvCxnSpPr>
              <p:cNvPr id="62" name="Straight Connector 61"/>
              <p:cNvCxnSpPr/>
              <p:nvPr/>
            </p:nvCxnSpPr>
            <p:spPr>
              <a:xfrm flipV="1">
                <a:off x="3053268" y="4800600"/>
                <a:ext cx="1616703" cy="125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flipV="1">
                <a:off x="3053268" y="4800601"/>
                <a:ext cx="0" cy="160019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grpSp>
        <p:nvGrpSpPr>
          <p:cNvPr id="64" name="Group 63"/>
          <p:cNvGrpSpPr/>
          <p:nvPr/>
        </p:nvGrpSpPr>
        <p:grpSpPr>
          <a:xfrm>
            <a:off x="1691507" y="2226130"/>
            <a:ext cx="808352" cy="800100"/>
            <a:chOff x="3053268" y="4800600"/>
            <a:chExt cx="1616703" cy="1600200"/>
          </a:xfrm>
        </p:grpSpPr>
        <p:cxnSp>
          <p:nvCxnSpPr>
            <p:cNvPr id="65" name="Straight Connector 64"/>
            <p:cNvCxnSpPr/>
            <p:nvPr/>
          </p:nvCxnSpPr>
          <p:spPr>
            <a:xfrm flipV="1">
              <a:off x="3053268" y="4800600"/>
              <a:ext cx="1616703" cy="125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flipV="1">
              <a:off x="3053268" y="4800601"/>
              <a:ext cx="0" cy="160019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67" name="Group 66"/>
          <p:cNvGrpSpPr/>
          <p:nvPr/>
        </p:nvGrpSpPr>
        <p:grpSpPr>
          <a:xfrm rot="16200000">
            <a:off x="1691507" y="3820755"/>
            <a:ext cx="808352" cy="800100"/>
            <a:chOff x="3053268" y="4800600"/>
            <a:chExt cx="1616703" cy="1600200"/>
          </a:xfrm>
        </p:grpSpPr>
        <p:cxnSp>
          <p:nvCxnSpPr>
            <p:cNvPr id="68" name="Straight Connector 67"/>
            <p:cNvCxnSpPr/>
            <p:nvPr/>
          </p:nvCxnSpPr>
          <p:spPr>
            <a:xfrm flipV="1">
              <a:off x="3053268" y="4800600"/>
              <a:ext cx="1616703" cy="125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flipV="1">
              <a:off x="3053268" y="4800601"/>
              <a:ext cx="0" cy="160019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0" name="TextBox 19"/>
          <p:cNvSpPr txBox="1"/>
          <p:nvPr/>
        </p:nvSpPr>
        <p:spPr>
          <a:xfrm>
            <a:off x="1879283" y="3034348"/>
            <a:ext cx="7432040" cy="1477328"/>
          </a:xfrm>
          <a:prstGeom prst="rect">
            <a:avLst/>
          </a:prstGeom>
          <a:noFill/>
        </p:spPr>
        <p:txBody>
          <a:bodyPr wrap="square" rtlCol="0">
            <a:spAutoFit/>
          </a:bodyPr>
          <a:lstStyle/>
          <a:p>
            <a:pPr algn="ctr"/>
            <a:r>
              <a:rPr lang="en-US" sz="9000" b="1" dirty="0">
                <a:solidFill>
                  <a:schemeClr val="bg1"/>
                </a:solidFill>
                <a:latin typeface="Segoe UI" panose="020B0502040204020203" pitchFamily="34" charset="0"/>
                <a:ea typeface="微软雅黑" panose="020B0503020204020204" pitchFamily="34" charset="-122"/>
                <a:cs typeface="+mn-ea"/>
                <a:sym typeface="Segoe UI" panose="020B0502040204020203" pitchFamily="34" charset="0"/>
              </a:rPr>
              <a:t>Thank      You</a:t>
            </a:r>
          </a:p>
        </p:txBody>
      </p:sp>
      <p:grpSp>
        <p:nvGrpSpPr>
          <p:cNvPr id="21" name="Group 20"/>
          <p:cNvGrpSpPr/>
          <p:nvPr/>
        </p:nvGrpSpPr>
        <p:grpSpPr>
          <a:xfrm>
            <a:off x="5911512" y="2379002"/>
            <a:ext cx="382020" cy="858416"/>
            <a:chOff x="14264769" y="5270390"/>
            <a:chExt cx="2047853" cy="4601623"/>
          </a:xfrm>
          <a:solidFill>
            <a:schemeClr val="bg1"/>
          </a:solidFill>
        </p:grpSpPr>
        <p:sp>
          <p:nvSpPr>
            <p:cNvPr id="22" name="Freeform 108"/>
            <p:cNvSpPr>
              <a:spLocks noChangeArrowheads="1"/>
            </p:cNvSpPr>
            <p:nvPr/>
          </p:nvSpPr>
          <p:spPr bwMode="auto">
            <a:xfrm>
              <a:off x="14265563" y="7357577"/>
              <a:ext cx="1020696" cy="2514436"/>
            </a:xfrm>
            <a:custGeom>
              <a:avLst/>
              <a:gdLst>
                <a:gd name="T0" fmla="*/ 0 w 2834"/>
                <a:gd name="T1" fmla="*/ 0 h 6985"/>
                <a:gd name="T2" fmla="*/ 0 w 2834"/>
                <a:gd name="T3" fmla="*/ 6984 h 6985"/>
                <a:gd name="T4" fmla="*/ 2833 w 2834"/>
                <a:gd name="T5" fmla="*/ 2000 h 6985"/>
                <a:gd name="T6" fmla="*/ 0 w 2834"/>
                <a:gd name="T7" fmla="*/ 0 h 6985"/>
              </a:gdLst>
              <a:ahLst/>
              <a:cxnLst>
                <a:cxn ang="0">
                  <a:pos x="T0" y="T1"/>
                </a:cxn>
                <a:cxn ang="0">
                  <a:pos x="T2" y="T3"/>
                </a:cxn>
                <a:cxn ang="0">
                  <a:pos x="T4" y="T5"/>
                </a:cxn>
                <a:cxn ang="0">
                  <a:pos x="T6" y="T7"/>
                </a:cxn>
              </a:cxnLst>
              <a:rect l="0" t="0" r="r" b="b"/>
              <a:pathLst>
                <a:path w="2834" h="6985">
                  <a:moveTo>
                    <a:pt x="0" y="0"/>
                  </a:moveTo>
                  <a:lnTo>
                    <a:pt x="0" y="6984"/>
                  </a:lnTo>
                  <a:lnTo>
                    <a:pt x="2833" y="2000"/>
                  </a:lnTo>
                  <a:lnTo>
                    <a:pt x="0" y="0"/>
                  </a:lnTo>
                </a:path>
              </a:pathLst>
            </a:custGeom>
            <a:grpFill/>
            <a:ln w="57150">
              <a:noFill/>
            </a:ln>
            <a:effectLst/>
          </p:spPr>
          <p:txBody>
            <a:bodyPr wrap="none" anchor="ctr"/>
            <a:lstStyle/>
            <a:p>
              <a:endParaRPr lang="en-US" sz="900">
                <a:solidFill>
                  <a:schemeClr val="bg1"/>
                </a:solidFill>
                <a:latin typeface="Segoe UI" panose="020B0502040204020203" pitchFamily="34" charset="0"/>
                <a:ea typeface="微软雅黑" panose="020B0503020204020204" pitchFamily="34" charset="-122"/>
                <a:cs typeface="+mn-ea"/>
                <a:sym typeface="Segoe UI" panose="020B0502040204020203" pitchFamily="34" charset="0"/>
              </a:endParaRPr>
            </a:p>
          </p:txBody>
        </p:sp>
        <p:sp>
          <p:nvSpPr>
            <p:cNvPr id="23" name="Freeform 109"/>
            <p:cNvSpPr>
              <a:spLocks noChangeArrowheads="1"/>
            </p:cNvSpPr>
            <p:nvPr/>
          </p:nvSpPr>
          <p:spPr bwMode="auto">
            <a:xfrm>
              <a:off x="15290339" y="7357577"/>
              <a:ext cx="1022283" cy="2514436"/>
            </a:xfrm>
            <a:custGeom>
              <a:avLst/>
              <a:gdLst>
                <a:gd name="T0" fmla="*/ 0 w 2842"/>
                <a:gd name="T1" fmla="*/ 2000 h 6985"/>
                <a:gd name="T2" fmla="*/ 2841 w 2842"/>
                <a:gd name="T3" fmla="*/ 6984 h 6985"/>
                <a:gd name="T4" fmla="*/ 2841 w 2842"/>
                <a:gd name="T5" fmla="*/ 0 h 6985"/>
                <a:gd name="T6" fmla="*/ 0 w 2842"/>
                <a:gd name="T7" fmla="*/ 2000 h 6985"/>
              </a:gdLst>
              <a:ahLst/>
              <a:cxnLst>
                <a:cxn ang="0">
                  <a:pos x="T0" y="T1"/>
                </a:cxn>
                <a:cxn ang="0">
                  <a:pos x="T2" y="T3"/>
                </a:cxn>
                <a:cxn ang="0">
                  <a:pos x="T4" y="T5"/>
                </a:cxn>
                <a:cxn ang="0">
                  <a:pos x="T6" y="T7"/>
                </a:cxn>
              </a:cxnLst>
              <a:rect l="0" t="0" r="r" b="b"/>
              <a:pathLst>
                <a:path w="2842" h="6985">
                  <a:moveTo>
                    <a:pt x="0" y="2000"/>
                  </a:moveTo>
                  <a:lnTo>
                    <a:pt x="2841" y="6984"/>
                  </a:lnTo>
                  <a:lnTo>
                    <a:pt x="2841" y="0"/>
                  </a:lnTo>
                  <a:lnTo>
                    <a:pt x="0" y="2000"/>
                  </a:lnTo>
                </a:path>
              </a:pathLst>
            </a:custGeom>
            <a:grpFill/>
            <a:ln w="57150">
              <a:noFill/>
            </a:ln>
            <a:effectLst/>
          </p:spPr>
          <p:txBody>
            <a:bodyPr wrap="none" anchor="ctr"/>
            <a:lstStyle/>
            <a:p>
              <a:endParaRPr lang="en-US" sz="900">
                <a:solidFill>
                  <a:schemeClr val="bg1"/>
                </a:solidFill>
                <a:latin typeface="Segoe UI" panose="020B0502040204020203" pitchFamily="34" charset="0"/>
                <a:ea typeface="微软雅黑" panose="020B0503020204020204" pitchFamily="34" charset="-122"/>
                <a:cs typeface="+mn-ea"/>
                <a:sym typeface="Segoe UI" panose="020B0502040204020203" pitchFamily="34" charset="0"/>
              </a:endParaRPr>
            </a:p>
          </p:txBody>
        </p:sp>
        <p:sp>
          <p:nvSpPr>
            <p:cNvPr id="24" name="Freeform 110"/>
            <p:cNvSpPr>
              <a:spLocks noChangeArrowheads="1"/>
            </p:cNvSpPr>
            <p:nvPr/>
          </p:nvSpPr>
          <p:spPr bwMode="auto">
            <a:xfrm>
              <a:off x="14264769" y="5270390"/>
              <a:ext cx="2042979" cy="2511260"/>
            </a:xfrm>
            <a:custGeom>
              <a:avLst/>
              <a:gdLst>
                <a:gd name="T0" fmla="*/ 0 w 5675"/>
                <a:gd name="T1" fmla="*/ 4977 h 6978"/>
                <a:gd name="T2" fmla="*/ 2834 w 5675"/>
                <a:gd name="T3" fmla="*/ 6977 h 6978"/>
                <a:gd name="T4" fmla="*/ 5674 w 5675"/>
                <a:gd name="T5" fmla="*/ 4977 h 6978"/>
                <a:gd name="T6" fmla="*/ 2834 w 5675"/>
                <a:gd name="T7" fmla="*/ 0 h 6978"/>
                <a:gd name="T8" fmla="*/ 0 w 5675"/>
                <a:gd name="T9" fmla="*/ 4977 h 6978"/>
              </a:gdLst>
              <a:ahLst/>
              <a:cxnLst>
                <a:cxn ang="0">
                  <a:pos x="T0" y="T1"/>
                </a:cxn>
                <a:cxn ang="0">
                  <a:pos x="T2" y="T3"/>
                </a:cxn>
                <a:cxn ang="0">
                  <a:pos x="T4" y="T5"/>
                </a:cxn>
                <a:cxn ang="0">
                  <a:pos x="T6" y="T7"/>
                </a:cxn>
                <a:cxn ang="0">
                  <a:pos x="T8" y="T9"/>
                </a:cxn>
              </a:cxnLst>
              <a:rect l="0" t="0" r="r" b="b"/>
              <a:pathLst>
                <a:path w="5675" h="6978">
                  <a:moveTo>
                    <a:pt x="0" y="4977"/>
                  </a:moveTo>
                  <a:lnTo>
                    <a:pt x="2834" y="6977"/>
                  </a:lnTo>
                  <a:lnTo>
                    <a:pt x="5674" y="4977"/>
                  </a:lnTo>
                  <a:lnTo>
                    <a:pt x="2834" y="0"/>
                  </a:lnTo>
                  <a:lnTo>
                    <a:pt x="0" y="4977"/>
                  </a:lnTo>
                </a:path>
              </a:pathLst>
            </a:custGeom>
            <a:grpFill/>
            <a:ln w="57150" cap="flat">
              <a:noFill/>
              <a:bevel/>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900">
                <a:solidFill>
                  <a:schemeClr val="bg1"/>
                </a:solidFill>
                <a:latin typeface="Segoe UI" panose="020B0502040204020203" pitchFamily="34" charset="0"/>
                <a:ea typeface="微软雅黑" panose="020B0503020204020204" pitchFamily="34" charset="-122"/>
                <a:cs typeface="+mn-ea"/>
                <a:sym typeface="Segoe UI" panose="020B0502040204020203" pitchFamily="34" charset="0"/>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46"/>
          <p:cNvSpPr/>
          <p:nvPr/>
        </p:nvSpPr>
        <p:spPr bwMode="auto">
          <a:xfrm>
            <a:off x="5170946" y="445217"/>
            <a:ext cx="1872436" cy="443006"/>
          </a:xfrm>
          <a:prstGeom prst="rect">
            <a:avLst/>
          </a:prstGeom>
          <a:noFill/>
          <a:ln>
            <a:noFill/>
          </a:ln>
        </p:spPr>
        <p:txBody>
          <a:bodyPr vert="horz" wrap="none" lIns="0" tIns="0" rIns="0" bIns="0" anchor="ctr" anchorCtr="0">
            <a:spAutoFit/>
          </a:bodyPr>
          <a:lstStyle/>
          <a:p>
            <a:pPr algn="ctr" defTabSz="2286000">
              <a:lnSpc>
                <a:spcPts val="3700"/>
              </a:lnSpc>
            </a:pPr>
            <a:r>
              <a:rPr lang="en-US" sz="3000" b="1" spc="250" dirty="0">
                <a:solidFill>
                  <a:schemeClr val="tx2"/>
                </a:solidFill>
                <a:latin typeface="Segoe UI" panose="020B0502040204020203" pitchFamily="34" charset="0"/>
                <a:ea typeface="微软雅黑" panose="020B0503020204020204" pitchFamily="34" charset="-122"/>
                <a:cs typeface="+mn-ea"/>
                <a:sym typeface="Segoe UI" panose="020B0502040204020203" pitchFamily="34" charset="0"/>
              </a:rPr>
              <a:t>Contents</a:t>
            </a:r>
          </a:p>
        </p:txBody>
      </p:sp>
      <p:grpSp>
        <p:nvGrpSpPr>
          <p:cNvPr id="48" name="Group 47"/>
          <p:cNvGrpSpPr/>
          <p:nvPr/>
        </p:nvGrpSpPr>
        <p:grpSpPr>
          <a:xfrm>
            <a:off x="5498490" y="1192503"/>
            <a:ext cx="1217324" cy="113531"/>
            <a:chOff x="1948342" y="5767817"/>
            <a:chExt cx="2434648" cy="227062"/>
          </a:xfrm>
        </p:grpSpPr>
        <p:grpSp>
          <p:nvGrpSpPr>
            <p:cNvPr id="49" name="Group 48"/>
            <p:cNvGrpSpPr/>
            <p:nvPr/>
          </p:nvGrpSpPr>
          <p:grpSpPr>
            <a:xfrm>
              <a:off x="1948342" y="5922203"/>
              <a:ext cx="2434648" cy="72676"/>
              <a:chOff x="1878897" y="12847070"/>
              <a:chExt cx="2434648" cy="72676"/>
            </a:xfrm>
          </p:grpSpPr>
          <p:sp>
            <p:nvSpPr>
              <p:cNvPr id="63" name="Oval 62"/>
              <p:cNvSpPr>
                <a:spLocks noChangeAspect="1"/>
              </p:cNvSpPr>
              <p:nvPr/>
            </p:nvSpPr>
            <p:spPr>
              <a:xfrm rot="18861538">
                <a:off x="1878897" y="12851892"/>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Segoe UI" panose="020B0502040204020203" pitchFamily="34" charset="0"/>
                  <a:ea typeface="微软雅黑" panose="020B0503020204020204" pitchFamily="34" charset="-122"/>
                  <a:cs typeface="+mn-ea"/>
                  <a:sym typeface="Segoe UI" panose="020B0502040204020203" pitchFamily="34" charset="0"/>
                </a:endParaRPr>
              </a:p>
            </p:txBody>
          </p:sp>
          <p:sp>
            <p:nvSpPr>
              <p:cNvPr id="64" name="Oval 63"/>
              <p:cNvSpPr>
                <a:spLocks noChangeAspect="1"/>
              </p:cNvSpPr>
              <p:nvPr/>
            </p:nvSpPr>
            <p:spPr>
              <a:xfrm rot="18861538">
                <a:off x="2094410" y="12849481"/>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Segoe UI" panose="020B0502040204020203" pitchFamily="34" charset="0"/>
                  <a:ea typeface="微软雅黑" panose="020B0503020204020204" pitchFamily="34" charset="-122"/>
                  <a:cs typeface="+mn-ea"/>
                  <a:sym typeface="Segoe UI" panose="020B0502040204020203" pitchFamily="34" charset="0"/>
                </a:endParaRPr>
              </a:p>
            </p:txBody>
          </p:sp>
          <p:sp>
            <p:nvSpPr>
              <p:cNvPr id="65" name="Oval 64"/>
              <p:cNvSpPr>
                <a:spLocks noChangeAspect="1"/>
              </p:cNvSpPr>
              <p:nvPr/>
            </p:nvSpPr>
            <p:spPr>
              <a:xfrm rot="18861538">
                <a:off x="2309923" y="12847070"/>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Segoe UI" panose="020B0502040204020203" pitchFamily="34" charset="0"/>
                  <a:ea typeface="微软雅黑" panose="020B0503020204020204" pitchFamily="34" charset="-122"/>
                  <a:cs typeface="+mn-ea"/>
                  <a:sym typeface="Segoe UI" panose="020B0502040204020203" pitchFamily="34" charset="0"/>
                </a:endParaRPr>
              </a:p>
            </p:txBody>
          </p:sp>
          <p:sp>
            <p:nvSpPr>
              <p:cNvPr id="66" name="Oval 65"/>
              <p:cNvSpPr>
                <a:spLocks noChangeAspect="1"/>
              </p:cNvSpPr>
              <p:nvPr/>
            </p:nvSpPr>
            <p:spPr>
              <a:xfrm rot="18861538">
                <a:off x="2525435" y="12852609"/>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Segoe UI" panose="020B0502040204020203" pitchFamily="34" charset="0"/>
                  <a:ea typeface="微软雅黑" panose="020B0503020204020204" pitchFamily="34" charset="-122"/>
                  <a:cs typeface="+mn-ea"/>
                  <a:sym typeface="Segoe UI" panose="020B0502040204020203" pitchFamily="34" charset="0"/>
                </a:endParaRPr>
              </a:p>
            </p:txBody>
          </p:sp>
          <p:sp>
            <p:nvSpPr>
              <p:cNvPr id="67" name="Oval 66"/>
              <p:cNvSpPr>
                <a:spLocks noChangeAspect="1"/>
              </p:cNvSpPr>
              <p:nvPr/>
            </p:nvSpPr>
            <p:spPr>
              <a:xfrm rot="18861538">
                <a:off x="2740948" y="12850198"/>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Segoe UI" panose="020B0502040204020203" pitchFamily="34" charset="0"/>
                  <a:ea typeface="微软雅黑" panose="020B0503020204020204" pitchFamily="34" charset="-122"/>
                  <a:cs typeface="+mn-ea"/>
                  <a:sym typeface="Segoe UI" panose="020B0502040204020203" pitchFamily="34" charset="0"/>
                </a:endParaRPr>
              </a:p>
            </p:txBody>
          </p:sp>
          <p:sp>
            <p:nvSpPr>
              <p:cNvPr id="68" name="Oval 67"/>
              <p:cNvSpPr>
                <a:spLocks noChangeAspect="1"/>
              </p:cNvSpPr>
              <p:nvPr/>
            </p:nvSpPr>
            <p:spPr>
              <a:xfrm rot="18861538">
                <a:off x="2956461" y="12855738"/>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Segoe UI" panose="020B0502040204020203" pitchFamily="34" charset="0"/>
                  <a:ea typeface="微软雅黑" panose="020B0503020204020204" pitchFamily="34" charset="-122"/>
                  <a:cs typeface="+mn-ea"/>
                  <a:sym typeface="Segoe UI" panose="020B0502040204020203" pitchFamily="34" charset="0"/>
                </a:endParaRPr>
              </a:p>
            </p:txBody>
          </p:sp>
          <p:sp>
            <p:nvSpPr>
              <p:cNvPr id="69" name="Oval 68"/>
              <p:cNvSpPr>
                <a:spLocks noChangeAspect="1"/>
              </p:cNvSpPr>
              <p:nvPr/>
            </p:nvSpPr>
            <p:spPr>
              <a:xfrm rot="18861538">
                <a:off x="3171973" y="12853326"/>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Segoe UI" panose="020B0502040204020203" pitchFamily="34" charset="0"/>
                  <a:ea typeface="微软雅黑" panose="020B0503020204020204" pitchFamily="34" charset="-122"/>
                  <a:cs typeface="+mn-ea"/>
                  <a:sym typeface="Segoe UI" panose="020B0502040204020203" pitchFamily="34" charset="0"/>
                </a:endParaRPr>
              </a:p>
            </p:txBody>
          </p:sp>
          <p:sp>
            <p:nvSpPr>
              <p:cNvPr id="70" name="Oval 69"/>
              <p:cNvSpPr>
                <a:spLocks noChangeAspect="1"/>
              </p:cNvSpPr>
              <p:nvPr/>
            </p:nvSpPr>
            <p:spPr>
              <a:xfrm rot="18861538">
                <a:off x="3387486" y="12850915"/>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Segoe UI" panose="020B0502040204020203" pitchFamily="34" charset="0"/>
                  <a:ea typeface="微软雅黑" panose="020B0503020204020204" pitchFamily="34" charset="-122"/>
                  <a:cs typeface="+mn-ea"/>
                  <a:sym typeface="Segoe UI" panose="020B0502040204020203" pitchFamily="34" charset="0"/>
                </a:endParaRPr>
              </a:p>
            </p:txBody>
          </p:sp>
          <p:sp>
            <p:nvSpPr>
              <p:cNvPr id="71" name="Oval 70"/>
              <p:cNvSpPr>
                <a:spLocks noChangeAspect="1"/>
              </p:cNvSpPr>
              <p:nvPr/>
            </p:nvSpPr>
            <p:spPr>
              <a:xfrm rot="18861538">
                <a:off x="3602999" y="12848504"/>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Segoe UI" panose="020B0502040204020203" pitchFamily="34" charset="0"/>
                  <a:ea typeface="微软雅黑" panose="020B0503020204020204" pitchFamily="34" charset="-122"/>
                  <a:cs typeface="+mn-ea"/>
                  <a:sym typeface="Segoe UI" panose="020B0502040204020203" pitchFamily="34" charset="0"/>
                </a:endParaRPr>
              </a:p>
            </p:txBody>
          </p:sp>
          <p:sp>
            <p:nvSpPr>
              <p:cNvPr id="72" name="Oval 71"/>
              <p:cNvSpPr>
                <a:spLocks noChangeAspect="1"/>
              </p:cNvSpPr>
              <p:nvPr/>
            </p:nvSpPr>
            <p:spPr>
              <a:xfrm rot="18861538">
                <a:off x="3818511" y="12854043"/>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Segoe UI" panose="020B0502040204020203" pitchFamily="34" charset="0"/>
                  <a:ea typeface="微软雅黑" panose="020B0503020204020204" pitchFamily="34" charset="-122"/>
                  <a:cs typeface="+mn-ea"/>
                  <a:sym typeface="Segoe UI" panose="020B0502040204020203" pitchFamily="34" charset="0"/>
                </a:endParaRPr>
              </a:p>
            </p:txBody>
          </p:sp>
          <p:sp>
            <p:nvSpPr>
              <p:cNvPr id="73" name="Oval 72"/>
              <p:cNvSpPr>
                <a:spLocks noChangeAspect="1"/>
              </p:cNvSpPr>
              <p:nvPr/>
            </p:nvSpPr>
            <p:spPr>
              <a:xfrm rot="18861538">
                <a:off x="4034024" y="12851632"/>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Segoe UI" panose="020B0502040204020203" pitchFamily="34" charset="0"/>
                  <a:ea typeface="微软雅黑" panose="020B0503020204020204" pitchFamily="34" charset="-122"/>
                  <a:cs typeface="+mn-ea"/>
                  <a:sym typeface="Segoe UI" panose="020B0502040204020203" pitchFamily="34" charset="0"/>
                </a:endParaRPr>
              </a:p>
            </p:txBody>
          </p:sp>
          <p:sp>
            <p:nvSpPr>
              <p:cNvPr id="74" name="Oval 73"/>
              <p:cNvSpPr>
                <a:spLocks noChangeAspect="1"/>
              </p:cNvSpPr>
              <p:nvPr/>
            </p:nvSpPr>
            <p:spPr>
              <a:xfrm rot="18861538">
                <a:off x="4249537" y="12849221"/>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Segoe UI" panose="020B0502040204020203" pitchFamily="34" charset="0"/>
                  <a:ea typeface="微软雅黑" panose="020B0503020204020204" pitchFamily="34" charset="-122"/>
                  <a:cs typeface="+mn-ea"/>
                  <a:sym typeface="Segoe UI" panose="020B0502040204020203" pitchFamily="34" charset="0"/>
                </a:endParaRPr>
              </a:p>
            </p:txBody>
          </p:sp>
        </p:grpSp>
        <p:grpSp>
          <p:nvGrpSpPr>
            <p:cNvPr id="50" name="Group 49"/>
            <p:cNvGrpSpPr/>
            <p:nvPr/>
          </p:nvGrpSpPr>
          <p:grpSpPr>
            <a:xfrm>
              <a:off x="1948342" y="5767817"/>
              <a:ext cx="2434648" cy="72676"/>
              <a:chOff x="1878897" y="12847070"/>
              <a:chExt cx="2434648" cy="72676"/>
            </a:xfrm>
          </p:grpSpPr>
          <p:sp>
            <p:nvSpPr>
              <p:cNvPr id="51" name="Oval 50"/>
              <p:cNvSpPr>
                <a:spLocks noChangeAspect="1"/>
              </p:cNvSpPr>
              <p:nvPr/>
            </p:nvSpPr>
            <p:spPr>
              <a:xfrm rot="18861538">
                <a:off x="1878897" y="12851892"/>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Segoe UI" panose="020B0502040204020203" pitchFamily="34" charset="0"/>
                  <a:ea typeface="微软雅黑" panose="020B0503020204020204" pitchFamily="34" charset="-122"/>
                  <a:cs typeface="+mn-ea"/>
                  <a:sym typeface="Segoe UI" panose="020B0502040204020203" pitchFamily="34" charset="0"/>
                </a:endParaRPr>
              </a:p>
            </p:txBody>
          </p:sp>
          <p:sp>
            <p:nvSpPr>
              <p:cNvPr id="52" name="Oval 51"/>
              <p:cNvSpPr>
                <a:spLocks noChangeAspect="1"/>
              </p:cNvSpPr>
              <p:nvPr/>
            </p:nvSpPr>
            <p:spPr>
              <a:xfrm rot="18861538">
                <a:off x="2094410" y="12849481"/>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Segoe UI" panose="020B0502040204020203" pitchFamily="34" charset="0"/>
                  <a:ea typeface="微软雅黑" panose="020B0503020204020204" pitchFamily="34" charset="-122"/>
                  <a:cs typeface="+mn-ea"/>
                  <a:sym typeface="Segoe UI" panose="020B0502040204020203" pitchFamily="34" charset="0"/>
                </a:endParaRPr>
              </a:p>
            </p:txBody>
          </p:sp>
          <p:sp>
            <p:nvSpPr>
              <p:cNvPr id="53" name="Oval 52"/>
              <p:cNvSpPr>
                <a:spLocks noChangeAspect="1"/>
              </p:cNvSpPr>
              <p:nvPr/>
            </p:nvSpPr>
            <p:spPr>
              <a:xfrm rot="18861538">
                <a:off x="2309923" y="12847070"/>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Segoe UI" panose="020B0502040204020203" pitchFamily="34" charset="0"/>
                  <a:ea typeface="微软雅黑" panose="020B0503020204020204" pitchFamily="34" charset="-122"/>
                  <a:cs typeface="+mn-ea"/>
                  <a:sym typeface="Segoe UI" panose="020B0502040204020203" pitchFamily="34" charset="0"/>
                </a:endParaRPr>
              </a:p>
            </p:txBody>
          </p:sp>
          <p:sp>
            <p:nvSpPr>
              <p:cNvPr id="54" name="Oval 53"/>
              <p:cNvSpPr>
                <a:spLocks noChangeAspect="1"/>
              </p:cNvSpPr>
              <p:nvPr/>
            </p:nvSpPr>
            <p:spPr>
              <a:xfrm rot="18861538">
                <a:off x="2525435" y="12852609"/>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Segoe UI" panose="020B0502040204020203" pitchFamily="34" charset="0"/>
                  <a:ea typeface="微软雅黑" panose="020B0503020204020204" pitchFamily="34" charset="-122"/>
                  <a:cs typeface="+mn-ea"/>
                  <a:sym typeface="Segoe UI" panose="020B0502040204020203" pitchFamily="34" charset="0"/>
                </a:endParaRPr>
              </a:p>
            </p:txBody>
          </p:sp>
          <p:sp>
            <p:nvSpPr>
              <p:cNvPr id="55" name="Oval 54"/>
              <p:cNvSpPr>
                <a:spLocks noChangeAspect="1"/>
              </p:cNvSpPr>
              <p:nvPr/>
            </p:nvSpPr>
            <p:spPr>
              <a:xfrm rot="18861538">
                <a:off x="2740948" y="12850198"/>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Segoe UI" panose="020B0502040204020203" pitchFamily="34" charset="0"/>
                  <a:ea typeface="微软雅黑" panose="020B0503020204020204" pitchFamily="34" charset="-122"/>
                  <a:cs typeface="+mn-ea"/>
                  <a:sym typeface="Segoe UI" panose="020B0502040204020203" pitchFamily="34" charset="0"/>
                </a:endParaRPr>
              </a:p>
            </p:txBody>
          </p:sp>
          <p:sp>
            <p:nvSpPr>
              <p:cNvPr id="56" name="Oval 55"/>
              <p:cNvSpPr>
                <a:spLocks noChangeAspect="1"/>
              </p:cNvSpPr>
              <p:nvPr/>
            </p:nvSpPr>
            <p:spPr>
              <a:xfrm rot="18861538">
                <a:off x="2956461" y="12855738"/>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Segoe UI" panose="020B0502040204020203" pitchFamily="34" charset="0"/>
                  <a:ea typeface="微软雅黑" panose="020B0503020204020204" pitchFamily="34" charset="-122"/>
                  <a:cs typeface="+mn-ea"/>
                  <a:sym typeface="Segoe UI" panose="020B0502040204020203" pitchFamily="34" charset="0"/>
                </a:endParaRPr>
              </a:p>
            </p:txBody>
          </p:sp>
          <p:sp>
            <p:nvSpPr>
              <p:cNvPr id="57" name="Oval 56"/>
              <p:cNvSpPr>
                <a:spLocks noChangeAspect="1"/>
              </p:cNvSpPr>
              <p:nvPr/>
            </p:nvSpPr>
            <p:spPr>
              <a:xfrm rot="18861538">
                <a:off x="3171973" y="12853326"/>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Segoe UI" panose="020B0502040204020203" pitchFamily="34" charset="0"/>
                  <a:ea typeface="微软雅黑" panose="020B0503020204020204" pitchFamily="34" charset="-122"/>
                  <a:cs typeface="+mn-ea"/>
                  <a:sym typeface="Segoe UI" panose="020B0502040204020203" pitchFamily="34" charset="0"/>
                </a:endParaRPr>
              </a:p>
            </p:txBody>
          </p:sp>
          <p:sp>
            <p:nvSpPr>
              <p:cNvPr id="58" name="Oval 57"/>
              <p:cNvSpPr>
                <a:spLocks noChangeAspect="1"/>
              </p:cNvSpPr>
              <p:nvPr/>
            </p:nvSpPr>
            <p:spPr>
              <a:xfrm rot="18861538">
                <a:off x="3387486" y="12850915"/>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Segoe UI" panose="020B0502040204020203" pitchFamily="34" charset="0"/>
                  <a:ea typeface="微软雅黑" panose="020B0503020204020204" pitchFamily="34" charset="-122"/>
                  <a:cs typeface="+mn-ea"/>
                  <a:sym typeface="Segoe UI" panose="020B0502040204020203" pitchFamily="34" charset="0"/>
                </a:endParaRPr>
              </a:p>
            </p:txBody>
          </p:sp>
          <p:sp>
            <p:nvSpPr>
              <p:cNvPr id="59" name="Oval 58"/>
              <p:cNvSpPr>
                <a:spLocks noChangeAspect="1"/>
              </p:cNvSpPr>
              <p:nvPr/>
            </p:nvSpPr>
            <p:spPr>
              <a:xfrm rot="18861538">
                <a:off x="3602999" y="12848504"/>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Segoe UI" panose="020B0502040204020203" pitchFamily="34" charset="0"/>
                  <a:ea typeface="微软雅黑" panose="020B0503020204020204" pitchFamily="34" charset="-122"/>
                  <a:cs typeface="+mn-ea"/>
                  <a:sym typeface="Segoe UI" panose="020B0502040204020203" pitchFamily="34" charset="0"/>
                </a:endParaRPr>
              </a:p>
            </p:txBody>
          </p:sp>
          <p:sp>
            <p:nvSpPr>
              <p:cNvPr id="60" name="Oval 59"/>
              <p:cNvSpPr>
                <a:spLocks noChangeAspect="1"/>
              </p:cNvSpPr>
              <p:nvPr/>
            </p:nvSpPr>
            <p:spPr>
              <a:xfrm rot="18861538">
                <a:off x="3818511" y="12854043"/>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Segoe UI" panose="020B0502040204020203" pitchFamily="34" charset="0"/>
                  <a:ea typeface="微软雅黑" panose="020B0503020204020204" pitchFamily="34" charset="-122"/>
                  <a:cs typeface="+mn-ea"/>
                  <a:sym typeface="Segoe UI" panose="020B0502040204020203" pitchFamily="34" charset="0"/>
                </a:endParaRPr>
              </a:p>
            </p:txBody>
          </p:sp>
          <p:sp>
            <p:nvSpPr>
              <p:cNvPr id="61" name="Oval 60"/>
              <p:cNvSpPr>
                <a:spLocks noChangeAspect="1"/>
              </p:cNvSpPr>
              <p:nvPr/>
            </p:nvSpPr>
            <p:spPr>
              <a:xfrm rot="18861538">
                <a:off x="4034024" y="12851632"/>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Segoe UI" panose="020B0502040204020203" pitchFamily="34" charset="0"/>
                  <a:ea typeface="微软雅黑" panose="020B0503020204020204" pitchFamily="34" charset="-122"/>
                  <a:cs typeface="+mn-ea"/>
                  <a:sym typeface="Segoe UI" panose="020B0502040204020203" pitchFamily="34" charset="0"/>
                </a:endParaRPr>
              </a:p>
            </p:txBody>
          </p:sp>
          <p:sp>
            <p:nvSpPr>
              <p:cNvPr id="62" name="Oval 61"/>
              <p:cNvSpPr>
                <a:spLocks noChangeAspect="1"/>
              </p:cNvSpPr>
              <p:nvPr/>
            </p:nvSpPr>
            <p:spPr>
              <a:xfrm rot="18861538">
                <a:off x="4249537" y="12849221"/>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Segoe UI" panose="020B0502040204020203" pitchFamily="34" charset="0"/>
                  <a:ea typeface="微软雅黑" panose="020B0503020204020204" pitchFamily="34" charset="-122"/>
                  <a:cs typeface="+mn-ea"/>
                  <a:sym typeface="Segoe UI" panose="020B0502040204020203" pitchFamily="34" charset="0"/>
                </a:endParaRPr>
              </a:p>
            </p:txBody>
          </p:sp>
        </p:grpSp>
      </p:grpSp>
      <p:grpSp>
        <p:nvGrpSpPr>
          <p:cNvPr id="104" name="组合 103">
            <a:extLst>
              <a:ext uri="{FF2B5EF4-FFF2-40B4-BE49-F238E27FC236}">
                <a16:creationId xmlns:a16="http://schemas.microsoft.com/office/drawing/2014/main" id="{1A1A8310-FC59-4EE9-A4EA-A233A5FFF97E}"/>
              </a:ext>
            </a:extLst>
          </p:cNvPr>
          <p:cNvGrpSpPr/>
          <p:nvPr/>
        </p:nvGrpSpPr>
        <p:grpSpPr>
          <a:xfrm>
            <a:off x="-10267911" y="2702596"/>
            <a:ext cx="20535822" cy="2229641"/>
            <a:chOff x="793661" y="2702596"/>
            <a:chExt cx="20535822" cy="2229641"/>
          </a:xfrm>
        </p:grpSpPr>
        <p:grpSp>
          <p:nvGrpSpPr>
            <p:cNvPr id="105" name="组合 104">
              <a:extLst>
                <a:ext uri="{FF2B5EF4-FFF2-40B4-BE49-F238E27FC236}">
                  <a16:creationId xmlns:a16="http://schemas.microsoft.com/office/drawing/2014/main" id="{EA9297C5-41E5-43B8-807B-BD96DB2C1AC2}"/>
                </a:ext>
              </a:extLst>
            </p:cNvPr>
            <p:cNvGrpSpPr/>
            <p:nvPr/>
          </p:nvGrpSpPr>
          <p:grpSpPr>
            <a:xfrm>
              <a:off x="793661" y="2702596"/>
              <a:ext cx="18760337" cy="2229641"/>
              <a:chOff x="793661" y="2702596"/>
              <a:chExt cx="18760337" cy="2229641"/>
            </a:xfrm>
          </p:grpSpPr>
          <p:sp>
            <p:nvSpPr>
              <p:cNvPr id="107" name="Oval 5">
                <a:extLst>
                  <a:ext uri="{FF2B5EF4-FFF2-40B4-BE49-F238E27FC236}">
                    <a16:creationId xmlns:a16="http://schemas.microsoft.com/office/drawing/2014/main" id="{360EEBB7-DBC8-46DF-80FF-140BC7DAA9BE}"/>
                  </a:ext>
                </a:extLst>
              </p:cNvPr>
              <p:cNvSpPr/>
              <p:nvPr/>
            </p:nvSpPr>
            <p:spPr>
              <a:xfrm>
                <a:off x="8629096" y="3756169"/>
                <a:ext cx="117571" cy="117571"/>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Segoe UI" panose="020B0502040204020203" pitchFamily="34" charset="0"/>
                  <a:ea typeface="微软雅黑" panose="020B0503020204020204" pitchFamily="34" charset="-122"/>
                  <a:cs typeface="+mn-ea"/>
                  <a:sym typeface="Segoe UI" panose="020B0502040204020203" pitchFamily="34" charset="0"/>
                </a:endParaRPr>
              </a:p>
            </p:txBody>
          </p:sp>
          <p:sp>
            <p:nvSpPr>
              <p:cNvPr id="108" name="Oval 81">
                <a:extLst>
                  <a:ext uri="{FF2B5EF4-FFF2-40B4-BE49-F238E27FC236}">
                    <a16:creationId xmlns:a16="http://schemas.microsoft.com/office/drawing/2014/main" id="{497565D2-514B-45F1-9E64-B6AA3D24E746}"/>
                  </a:ext>
                </a:extLst>
              </p:cNvPr>
              <p:cNvSpPr/>
              <p:nvPr/>
            </p:nvSpPr>
            <p:spPr>
              <a:xfrm>
                <a:off x="1415637" y="3756169"/>
                <a:ext cx="117571" cy="117571"/>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Segoe UI" panose="020B0502040204020203" pitchFamily="34" charset="0"/>
                  <a:ea typeface="微软雅黑" panose="020B0503020204020204" pitchFamily="34" charset="-122"/>
                  <a:cs typeface="+mn-ea"/>
                  <a:sym typeface="Segoe UI" panose="020B0502040204020203" pitchFamily="34" charset="0"/>
                </a:endParaRPr>
              </a:p>
            </p:txBody>
          </p:sp>
          <p:sp>
            <p:nvSpPr>
              <p:cNvPr id="109" name="Shape 2934">
                <a:extLst>
                  <a:ext uri="{FF2B5EF4-FFF2-40B4-BE49-F238E27FC236}">
                    <a16:creationId xmlns:a16="http://schemas.microsoft.com/office/drawing/2014/main" id="{963A1053-CB38-41D9-847E-B8A126505507}"/>
                  </a:ext>
                </a:extLst>
              </p:cNvPr>
              <p:cNvSpPr/>
              <p:nvPr/>
            </p:nvSpPr>
            <p:spPr>
              <a:xfrm>
                <a:off x="6018617" y="3206353"/>
                <a:ext cx="314176" cy="431991"/>
              </a:xfrm>
              <a:custGeom>
                <a:avLst/>
                <a:gdLst/>
                <a:ahLst/>
                <a:cxnLst>
                  <a:cxn ang="0">
                    <a:pos x="wd2" y="hd2"/>
                  </a:cxn>
                  <a:cxn ang="5400000">
                    <a:pos x="wd2" y="hd2"/>
                  </a:cxn>
                  <a:cxn ang="10800000">
                    <a:pos x="wd2" y="hd2"/>
                  </a:cxn>
                  <a:cxn ang="16200000">
                    <a:pos x="wd2" y="hd2"/>
                  </a:cxn>
                </a:cxnLst>
                <a:rect l="0" t="0" r="r" b="b"/>
                <a:pathLst>
                  <a:path w="21600" h="21600" extrusionOk="0">
                    <a:moveTo>
                      <a:pt x="10800" y="10800"/>
                    </a:moveTo>
                    <a:cubicBezTo>
                      <a:pt x="8563" y="10800"/>
                      <a:pt x="6750" y="9481"/>
                      <a:pt x="6750" y="7855"/>
                    </a:cubicBezTo>
                    <a:cubicBezTo>
                      <a:pt x="6750" y="6228"/>
                      <a:pt x="8563" y="4909"/>
                      <a:pt x="10800" y="4909"/>
                    </a:cubicBezTo>
                    <a:cubicBezTo>
                      <a:pt x="13037" y="4909"/>
                      <a:pt x="14850" y="6228"/>
                      <a:pt x="14850" y="7855"/>
                    </a:cubicBezTo>
                    <a:cubicBezTo>
                      <a:pt x="14850" y="9481"/>
                      <a:pt x="13037" y="10800"/>
                      <a:pt x="10800" y="10800"/>
                    </a:cubicBezTo>
                    <a:moveTo>
                      <a:pt x="10800" y="3927"/>
                    </a:moveTo>
                    <a:cubicBezTo>
                      <a:pt x="7817" y="3927"/>
                      <a:pt x="5400" y="5686"/>
                      <a:pt x="5400" y="7855"/>
                    </a:cubicBezTo>
                    <a:cubicBezTo>
                      <a:pt x="5400" y="10023"/>
                      <a:pt x="7817" y="11782"/>
                      <a:pt x="10800" y="11782"/>
                    </a:cubicBezTo>
                    <a:cubicBezTo>
                      <a:pt x="13783" y="11782"/>
                      <a:pt x="16200" y="10023"/>
                      <a:pt x="16200" y="7855"/>
                    </a:cubicBezTo>
                    <a:cubicBezTo>
                      <a:pt x="16200" y="5686"/>
                      <a:pt x="13783" y="3927"/>
                      <a:pt x="10800" y="3927"/>
                    </a:cubicBezTo>
                    <a:moveTo>
                      <a:pt x="10800" y="20127"/>
                    </a:moveTo>
                    <a:cubicBezTo>
                      <a:pt x="10800" y="20127"/>
                      <a:pt x="1350" y="13745"/>
                      <a:pt x="1350" y="7855"/>
                    </a:cubicBezTo>
                    <a:cubicBezTo>
                      <a:pt x="1350" y="4059"/>
                      <a:pt x="5581" y="982"/>
                      <a:pt x="10800" y="982"/>
                    </a:cubicBezTo>
                    <a:cubicBezTo>
                      <a:pt x="16019" y="982"/>
                      <a:pt x="20250" y="4059"/>
                      <a:pt x="20250" y="7855"/>
                    </a:cubicBezTo>
                    <a:cubicBezTo>
                      <a:pt x="20250" y="13745"/>
                      <a:pt x="10800" y="20127"/>
                      <a:pt x="10800" y="20127"/>
                    </a:cubicBezTo>
                    <a:moveTo>
                      <a:pt x="10800" y="0"/>
                    </a:moveTo>
                    <a:cubicBezTo>
                      <a:pt x="4836" y="0"/>
                      <a:pt x="0" y="3517"/>
                      <a:pt x="0" y="7855"/>
                    </a:cubicBezTo>
                    <a:cubicBezTo>
                      <a:pt x="0" y="14236"/>
                      <a:pt x="10800" y="21600"/>
                      <a:pt x="10800" y="21600"/>
                    </a:cubicBezTo>
                    <a:cubicBezTo>
                      <a:pt x="10800" y="21600"/>
                      <a:pt x="21600" y="14236"/>
                      <a:pt x="21600" y="7855"/>
                    </a:cubicBezTo>
                    <a:cubicBezTo>
                      <a:pt x="21600" y="3517"/>
                      <a:pt x="16764" y="0"/>
                      <a:pt x="10800" y="0"/>
                    </a:cubicBezTo>
                  </a:path>
                </a:pathLst>
              </a:custGeom>
              <a:solidFill>
                <a:schemeClr val="tx2"/>
              </a:solidFill>
              <a:ln w="12700">
                <a:miter lim="400000"/>
              </a:ln>
            </p:spPr>
            <p:txBody>
              <a:bodyPr lIns="19045" tIns="19045" rIns="19045" bIns="19045" anchor="ctr"/>
              <a:lstStyle/>
              <a:p>
                <a:pPr defTabSz="228600">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Segoe UI" panose="020B0502040204020203" pitchFamily="34" charset="0"/>
                  <a:ea typeface="微软雅黑" panose="020B0503020204020204" pitchFamily="34" charset="-122"/>
                  <a:cs typeface="+mn-ea"/>
                  <a:sym typeface="Segoe UI" panose="020B0502040204020203" pitchFamily="34" charset="0"/>
                </a:endParaRPr>
              </a:p>
            </p:txBody>
          </p:sp>
          <p:sp>
            <p:nvSpPr>
              <p:cNvPr id="110" name="TextBox 87">
                <a:extLst>
                  <a:ext uri="{FF2B5EF4-FFF2-40B4-BE49-F238E27FC236}">
                    <a16:creationId xmlns:a16="http://schemas.microsoft.com/office/drawing/2014/main" id="{B24DC323-8707-41B7-ACDF-972E38989FBC}"/>
                  </a:ext>
                </a:extLst>
              </p:cNvPr>
              <p:cNvSpPr txBox="1"/>
              <p:nvPr/>
            </p:nvSpPr>
            <p:spPr>
              <a:xfrm>
                <a:off x="793661" y="2702596"/>
                <a:ext cx="2237025" cy="461665"/>
              </a:xfrm>
              <a:prstGeom prst="rect">
                <a:avLst/>
              </a:prstGeom>
              <a:noFill/>
            </p:spPr>
            <p:txBody>
              <a:bodyPr wrap="square" rtlCol="0" anchor="ctr" anchorCtr="0">
                <a:spAutoFit/>
              </a:bodyPr>
              <a:lstStyle/>
              <a:p>
                <a:r>
                  <a:rPr lang="en-US" altLang="zh-CN" sz="2400" b="1" dirty="0">
                    <a:solidFill>
                      <a:schemeClr val="tx2"/>
                    </a:solidFill>
                    <a:latin typeface="Segoe UI" panose="020B0502040204020203" pitchFamily="34" charset="0"/>
                    <a:ea typeface="微软雅黑" panose="020B0503020204020204" pitchFamily="34" charset="-122"/>
                    <a:cs typeface="+mn-ea"/>
                    <a:sym typeface="Segoe UI" panose="020B0502040204020203" pitchFamily="34" charset="0"/>
                  </a:rPr>
                  <a:t>   Intro</a:t>
                </a:r>
                <a:endParaRPr lang="en-US" sz="2700" b="1" dirty="0">
                  <a:solidFill>
                    <a:schemeClr val="tx2"/>
                  </a:solidFill>
                  <a:latin typeface="Segoe UI" panose="020B0502040204020203" pitchFamily="34" charset="0"/>
                  <a:ea typeface="微软雅黑" panose="020B0503020204020204" pitchFamily="34" charset="-122"/>
                  <a:cs typeface="+mn-ea"/>
                  <a:sym typeface="Segoe UI" panose="020B0502040204020203" pitchFamily="34" charset="0"/>
                </a:endParaRPr>
              </a:p>
            </p:txBody>
          </p:sp>
          <p:sp>
            <p:nvSpPr>
              <p:cNvPr id="111" name="Shape 2525">
                <a:extLst>
                  <a:ext uri="{FF2B5EF4-FFF2-40B4-BE49-F238E27FC236}">
                    <a16:creationId xmlns:a16="http://schemas.microsoft.com/office/drawing/2014/main" id="{0EF45FA7-E25B-4A57-BC64-6A91C641612F}"/>
                  </a:ext>
                </a:extLst>
              </p:cNvPr>
              <p:cNvSpPr/>
              <p:nvPr/>
            </p:nvSpPr>
            <p:spPr>
              <a:xfrm>
                <a:off x="1283746" y="4048064"/>
                <a:ext cx="381353" cy="381353"/>
              </a:xfrm>
              <a:custGeom>
                <a:avLst/>
                <a:gdLst/>
                <a:ahLst/>
                <a:cxnLst>
                  <a:cxn ang="0">
                    <a:pos x="wd2" y="hd2"/>
                  </a:cxn>
                  <a:cxn ang="5400000">
                    <a:pos x="wd2" y="hd2"/>
                  </a:cxn>
                  <a:cxn ang="10800000">
                    <a:pos x="wd2" y="hd2"/>
                  </a:cxn>
                  <a:cxn ang="16200000">
                    <a:pos x="wd2" y="hd2"/>
                  </a:cxn>
                </a:cxnLst>
                <a:rect l="0" t="0" r="r" b="b"/>
                <a:pathLst>
                  <a:path w="21600" h="21600" extrusionOk="0">
                    <a:moveTo>
                      <a:pt x="11291" y="17673"/>
                    </a:moveTo>
                    <a:cubicBezTo>
                      <a:pt x="11562" y="17673"/>
                      <a:pt x="11782" y="17453"/>
                      <a:pt x="11782" y="17182"/>
                    </a:cubicBezTo>
                    <a:cubicBezTo>
                      <a:pt x="11782" y="16911"/>
                      <a:pt x="11562" y="16691"/>
                      <a:pt x="11291" y="16691"/>
                    </a:cubicBezTo>
                    <a:cubicBezTo>
                      <a:pt x="11020" y="16691"/>
                      <a:pt x="10800" y="16911"/>
                      <a:pt x="10800" y="17182"/>
                    </a:cubicBezTo>
                    <a:cubicBezTo>
                      <a:pt x="10800" y="17453"/>
                      <a:pt x="11020" y="17673"/>
                      <a:pt x="11291" y="17673"/>
                    </a:cubicBezTo>
                    <a:moveTo>
                      <a:pt x="17673" y="18655"/>
                    </a:moveTo>
                    <a:lnTo>
                      <a:pt x="13745" y="18655"/>
                    </a:lnTo>
                    <a:lnTo>
                      <a:pt x="13745" y="12273"/>
                    </a:lnTo>
                    <a:cubicBezTo>
                      <a:pt x="13745" y="12002"/>
                      <a:pt x="13525" y="11782"/>
                      <a:pt x="13255" y="11782"/>
                    </a:cubicBezTo>
                    <a:lnTo>
                      <a:pt x="8345" y="11782"/>
                    </a:lnTo>
                    <a:cubicBezTo>
                      <a:pt x="8075" y="11782"/>
                      <a:pt x="7855" y="12002"/>
                      <a:pt x="7855" y="12273"/>
                    </a:cubicBezTo>
                    <a:lnTo>
                      <a:pt x="7855" y="18655"/>
                    </a:lnTo>
                    <a:lnTo>
                      <a:pt x="3927" y="18655"/>
                    </a:lnTo>
                    <a:lnTo>
                      <a:pt x="3927" y="8058"/>
                    </a:lnTo>
                    <a:lnTo>
                      <a:pt x="10800" y="1185"/>
                    </a:lnTo>
                    <a:lnTo>
                      <a:pt x="17673" y="8058"/>
                    </a:lnTo>
                    <a:cubicBezTo>
                      <a:pt x="17673" y="8058"/>
                      <a:pt x="17673" y="18655"/>
                      <a:pt x="17673" y="18655"/>
                    </a:cubicBezTo>
                    <a:close/>
                    <a:moveTo>
                      <a:pt x="17673" y="20618"/>
                    </a:moveTo>
                    <a:lnTo>
                      <a:pt x="13745" y="20618"/>
                    </a:lnTo>
                    <a:lnTo>
                      <a:pt x="13745" y="19636"/>
                    </a:lnTo>
                    <a:lnTo>
                      <a:pt x="17673" y="19636"/>
                    </a:lnTo>
                    <a:cubicBezTo>
                      <a:pt x="17673" y="19636"/>
                      <a:pt x="17673" y="20618"/>
                      <a:pt x="17673" y="20618"/>
                    </a:cubicBezTo>
                    <a:close/>
                    <a:moveTo>
                      <a:pt x="12764" y="20618"/>
                    </a:moveTo>
                    <a:lnTo>
                      <a:pt x="8836" y="20618"/>
                    </a:lnTo>
                    <a:lnTo>
                      <a:pt x="8836" y="12764"/>
                    </a:lnTo>
                    <a:lnTo>
                      <a:pt x="12764" y="12764"/>
                    </a:lnTo>
                    <a:cubicBezTo>
                      <a:pt x="12764" y="12764"/>
                      <a:pt x="12764" y="20618"/>
                      <a:pt x="12764" y="20618"/>
                    </a:cubicBezTo>
                    <a:close/>
                    <a:moveTo>
                      <a:pt x="7855" y="20618"/>
                    </a:moveTo>
                    <a:lnTo>
                      <a:pt x="3927" y="20618"/>
                    </a:lnTo>
                    <a:lnTo>
                      <a:pt x="3927" y="19636"/>
                    </a:lnTo>
                    <a:lnTo>
                      <a:pt x="7855" y="19636"/>
                    </a:lnTo>
                    <a:cubicBezTo>
                      <a:pt x="7855" y="19636"/>
                      <a:pt x="7855" y="20618"/>
                      <a:pt x="7855" y="20618"/>
                    </a:cubicBezTo>
                    <a:close/>
                    <a:moveTo>
                      <a:pt x="14727" y="1964"/>
                    </a:moveTo>
                    <a:lnTo>
                      <a:pt x="16691" y="1964"/>
                    </a:lnTo>
                    <a:lnTo>
                      <a:pt x="16691" y="5688"/>
                    </a:lnTo>
                    <a:lnTo>
                      <a:pt x="14727" y="3724"/>
                    </a:lnTo>
                    <a:cubicBezTo>
                      <a:pt x="14727" y="3724"/>
                      <a:pt x="14727" y="1964"/>
                      <a:pt x="14727" y="1964"/>
                    </a:cubicBezTo>
                    <a:close/>
                    <a:moveTo>
                      <a:pt x="21456" y="10453"/>
                    </a:moveTo>
                    <a:lnTo>
                      <a:pt x="17673" y="6670"/>
                    </a:lnTo>
                    <a:lnTo>
                      <a:pt x="17673" y="1473"/>
                    </a:lnTo>
                    <a:cubicBezTo>
                      <a:pt x="17673" y="1202"/>
                      <a:pt x="17453" y="982"/>
                      <a:pt x="17182" y="982"/>
                    </a:cubicBezTo>
                    <a:lnTo>
                      <a:pt x="14236" y="982"/>
                    </a:lnTo>
                    <a:cubicBezTo>
                      <a:pt x="13966" y="982"/>
                      <a:pt x="13745" y="1202"/>
                      <a:pt x="13745" y="1473"/>
                    </a:cubicBezTo>
                    <a:lnTo>
                      <a:pt x="13745" y="2742"/>
                    </a:lnTo>
                    <a:lnTo>
                      <a:pt x="11147" y="144"/>
                    </a:lnTo>
                    <a:cubicBezTo>
                      <a:pt x="11058" y="55"/>
                      <a:pt x="10935" y="0"/>
                      <a:pt x="10800" y="0"/>
                    </a:cubicBezTo>
                    <a:cubicBezTo>
                      <a:pt x="10665" y="0"/>
                      <a:pt x="10542" y="55"/>
                      <a:pt x="10453" y="144"/>
                    </a:cubicBezTo>
                    <a:lnTo>
                      <a:pt x="144" y="10453"/>
                    </a:lnTo>
                    <a:cubicBezTo>
                      <a:pt x="55" y="10542"/>
                      <a:pt x="0" y="10665"/>
                      <a:pt x="0" y="10800"/>
                    </a:cubicBezTo>
                    <a:cubicBezTo>
                      <a:pt x="0" y="11072"/>
                      <a:pt x="220" y="11291"/>
                      <a:pt x="491" y="11291"/>
                    </a:cubicBezTo>
                    <a:cubicBezTo>
                      <a:pt x="626" y="11291"/>
                      <a:pt x="749" y="11236"/>
                      <a:pt x="838" y="11147"/>
                    </a:cubicBezTo>
                    <a:lnTo>
                      <a:pt x="2945" y="9040"/>
                    </a:lnTo>
                    <a:lnTo>
                      <a:pt x="2945" y="21109"/>
                    </a:lnTo>
                    <a:cubicBezTo>
                      <a:pt x="2945" y="21381"/>
                      <a:pt x="3166" y="21600"/>
                      <a:pt x="3436" y="21600"/>
                    </a:cubicBezTo>
                    <a:lnTo>
                      <a:pt x="18164" y="21600"/>
                    </a:lnTo>
                    <a:cubicBezTo>
                      <a:pt x="18434" y="21600"/>
                      <a:pt x="18655" y="21381"/>
                      <a:pt x="18655" y="21109"/>
                    </a:cubicBezTo>
                    <a:lnTo>
                      <a:pt x="18655" y="9040"/>
                    </a:lnTo>
                    <a:lnTo>
                      <a:pt x="20762" y="11147"/>
                    </a:lnTo>
                    <a:cubicBezTo>
                      <a:pt x="20851" y="11236"/>
                      <a:pt x="20974" y="11291"/>
                      <a:pt x="21109" y="11291"/>
                    </a:cubicBezTo>
                    <a:cubicBezTo>
                      <a:pt x="21380" y="11291"/>
                      <a:pt x="21600" y="11072"/>
                      <a:pt x="21600" y="10800"/>
                    </a:cubicBezTo>
                    <a:cubicBezTo>
                      <a:pt x="21600" y="10665"/>
                      <a:pt x="21545" y="10542"/>
                      <a:pt x="21456" y="10453"/>
                    </a:cubicBezTo>
                  </a:path>
                </a:pathLst>
              </a:custGeom>
              <a:solidFill>
                <a:schemeClr val="tx2"/>
              </a:solidFill>
              <a:ln w="12700">
                <a:miter lim="400000"/>
              </a:ln>
            </p:spPr>
            <p:txBody>
              <a:bodyPr lIns="19045" tIns="19045" rIns="19045" bIns="19045" anchor="ctr"/>
              <a:lstStyle/>
              <a:p>
                <a:pPr defTabSz="228600">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Segoe UI" panose="020B0502040204020203" pitchFamily="34" charset="0"/>
                  <a:ea typeface="微软雅黑" panose="020B0503020204020204" pitchFamily="34" charset="-122"/>
                  <a:cs typeface="+mn-ea"/>
                  <a:sym typeface="Segoe UI" panose="020B0502040204020203" pitchFamily="34" charset="0"/>
                </a:endParaRPr>
              </a:p>
            </p:txBody>
          </p:sp>
          <p:sp>
            <p:nvSpPr>
              <p:cNvPr id="112" name="Shape 2754">
                <a:extLst>
                  <a:ext uri="{FF2B5EF4-FFF2-40B4-BE49-F238E27FC236}">
                    <a16:creationId xmlns:a16="http://schemas.microsoft.com/office/drawing/2014/main" id="{6EEB68BF-5A06-4314-A540-9DBDD63413B9}"/>
                  </a:ext>
                </a:extLst>
              </p:cNvPr>
              <p:cNvSpPr/>
              <p:nvPr/>
            </p:nvSpPr>
            <p:spPr>
              <a:xfrm>
                <a:off x="8527179" y="4048064"/>
                <a:ext cx="321407" cy="353547"/>
              </a:xfrm>
              <a:custGeom>
                <a:avLst/>
                <a:gdLst/>
                <a:ahLst/>
                <a:cxnLst>
                  <a:cxn ang="0">
                    <a:pos x="wd2" y="hd2"/>
                  </a:cxn>
                  <a:cxn ang="5400000">
                    <a:pos x="wd2" y="hd2"/>
                  </a:cxn>
                  <a:cxn ang="10800000">
                    <a:pos x="wd2" y="hd2"/>
                  </a:cxn>
                  <a:cxn ang="16200000">
                    <a:pos x="wd2" y="hd2"/>
                  </a:cxn>
                </a:cxnLst>
                <a:rect l="0" t="0" r="r" b="b"/>
                <a:pathLst>
                  <a:path w="21600" h="21600" extrusionOk="0">
                    <a:moveTo>
                      <a:pt x="10800" y="15709"/>
                    </a:moveTo>
                    <a:cubicBezTo>
                      <a:pt x="10203" y="15709"/>
                      <a:pt x="9720" y="16149"/>
                      <a:pt x="9720" y="16691"/>
                    </a:cubicBezTo>
                    <a:cubicBezTo>
                      <a:pt x="9720" y="17233"/>
                      <a:pt x="10203" y="17673"/>
                      <a:pt x="10800" y="17673"/>
                    </a:cubicBezTo>
                    <a:cubicBezTo>
                      <a:pt x="11396" y="17673"/>
                      <a:pt x="11880" y="17233"/>
                      <a:pt x="11880" y="16691"/>
                    </a:cubicBezTo>
                    <a:cubicBezTo>
                      <a:pt x="11880" y="16149"/>
                      <a:pt x="11396" y="15709"/>
                      <a:pt x="10800" y="15709"/>
                    </a:cubicBezTo>
                    <a:moveTo>
                      <a:pt x="12960" y="10800"/>
                    </a:moveTo>
                    <a:cubicBezTo>
                      <a:pt x="12363" y="10800"/>
                      <a:pt x="11880" y="11240"/>
                      <a:pt x="11880" y="11782"/>
                    </a:cubicBezTo>
                    <a:cubicBezTo>
                      <a:pt x="11880" y="12324"/>
                      <a:pt x="12363" y="12764"/>
                      <a:pt x="12960" y="12764"/>
                    </a:cubicBezTo>
                    <a:cubicBezTo>
                      <a:pt x="13556" y="12764"/>
                      <a:pt x="14040" y="12324"/>
                      <a:pt x="14040" y="11782"/>
                    </a:cubicBezTo>
                    <a:cubicBezTo>
                      <a:pt x="14040" y="11240"/>
                      <a:pt x="13556" y="10800"/>
                      <a:pt x="12960" y="10800"/>
                    </a:cubicBezTo>
                    <a:moveTo>
                      <a:pt x="15660" y="14727"/>
                    </a:moveTo>
                    <a:cubicBezTo>
                      <a:pt x="15362" y="14727"/>
                      <a:pt x="15120" y="14947"/>
                      <a:pt x="15120" y="15218"/>
                    </a:cubicBezTo>
                    <a:cubicBezTo>
                      <a:pt x="15120" y="15490"/>
                      <a:pt x="15362" y="15709"/>
                      <a:pt x="15660" y="15709"/>
                    </a:cubicBezTo>
                    <a:cubicBezTo>
                      <a:pt x="15958" y="15709"/>
                      <a:pt x="16200" y="15490"/>
                      <a:pt x="16200" y="15218"/>
                    </a:cubicBezTo>
                    <a:cubicBezTo>
                      <a:pt x="16200" y="14947"/>
                      <a:pt x="15958" y="14727"/>
                      <a:pt x="15660" y="14727"/>
                    </a:cubicBezTo>
                    <a:moveTo>
                      <a:pt x="16740" y="17673"/>
                    </a:moveTo>
                    <a:cubicBezTo>
                      <a:pt x="16442" y="17673"/>
                      <a:pt x="16200" y="17892"/>
                      <a:pt x="16200" y="18164"/>
                    </a:cubicBezTo>
                    <a:cubicBezTo>
                      <a:pt x="16200" y="18435"/>
                      <a:pt x="16442" y="18655"/>
                      <a:pt x="16740" y="18655"/>
                    </a:cubicBezTo>
                    <a:cubicBezTo>
                      <a:pt x="17038" y="18655"/>
                      <a:pt x="17280" y="18435"/>
                      <a:pt x="17280" y="18164"/>
                    </a:cubicBezTo>
                    <a:cubicBezTo>
                      <a:pt x="17280" y="17892"/>
                      <a:pt x="17038" y="17673"/>
                      <a:pt x="16740" y="17673"/>
                    </a:cubicBezTo>
                    <a:moveTo>
                      <a:pt x="7020" y="13745"/>
                    </a:moveTo>
                    <a:cubicBezTo>
                      <a:pt x="6722" y="13745"/>
                      <a:pt x="6480" y="13525"/>
                      <a:pt x="6480" y="13255"/>
                    </a:cubicBezTo>
                    <a:cubicBezTo>
                      <a:pt x="6480" y="12983"/>
                      <a:pt x="6722" y="12764"/>
                      <a:pt x="7020" y="12764"/>
                    </a:cubicBezTo>
                    <a:cubicBezTo>
                      <a:pt x="7318" y="12764"/>
                      <a:pt x="7560" y="12983"/>
                      <a:pt x="7560" y="13255"/>
                    </a:cubicBezTo>
                    <a:cubicBezTo>
                      <a:pt x="7560" y="13525"/>
                      <a:pt x="7318" y="13745"/>
                      <a:pt x="7020" y="13745"/>
                    </a:cubicBezTo>
                    <a:moveTo>
                      <a:pt x="7020" y="11782"/>
                    </a:moveTo>
                    <a:cubicBezTo>
                      <a:pt x="6126" y="11782"/>
                      <a:pt x="5400" y="12441"/>
                      <a:pt x="5400" y="13255"/>
                    </a:cubicBezTo>
                    <a:cubicBezTo>
                      <a:pt x="5400" y="14068"/>
                      <a:pt x="6126" y="14727"/>
                      <a:pt x="7020" y="14727"/>
                    </a:cubicBezTo>
                    <a:cubicBezTo>
                      <a:pt x="7914" y="14727"/>
                      <a:pt x="8640" y="14068"/>
                      <a:pt x="8640" y="13255"/>
                    </a:cubicBezTo>
                    <a:cubicBezTo>
                      <a:pt x="8640" y="12441"/>
                      <a:pt x="7914" y="11782"/>
                      <a:pt x="7020" y="11782"/>
                    </a:cubicBezTo>
                    <a:moveTo>
                      <a:pt x="16200" y="20618"/>
                    </a:moveTo>
                    <a:lnTo>
                      <a:pt x="5400" y="20618"/>
                    </a:lnTo>
                    <a:cubicBezTo>
                      <a:pt x="5224" y="20618"/>
                      <a:pt x="1080" y="20574"/>
                      <a:pt x="1080" y="16691"/>
                    </a:cubicBezTo>
                    <a:cubicBezTo>
                      <a:pt x="1080" y="12965"/>
                      <a:pt x="3149" y="11214"/>
                      <a:pt x="4975" y="9670"/>
                    </a:cubicBezTo>
                    <a:cubicBezTo>
                      <a:pt x="6031" y="8777"/>
                      <a:pt x="7028" y="7920"/>
                      <a:pt x="7400" y="6808"/>
                    </a:cubicBezTo>
                    <a:cubicBezTo>
                      <a:pt x="7683" y="6848"/>
                      <a:pt x="7974" y="6878"/>
                      <a:pt x="8279" y="6878"/>
                    </a:cubicBezTo>
                    <a:cubicBezTo>
                      <a:pt x="9182" y="6878"/>
                      <a:pt x="10166" y="6687"/>
                      <a:pt x="11184" y="6177"/>
                    </a:cubicBezTo>
                    <a:cubicBezTo>
                      <a:pt x="12256" y="5642"/>
                      <a:pt x="13226" y="5425"/>
                      <a:pt x="14040" y="5367"/>
                    </a:cubicBezTo>
                    <a:lnTo>
                      <a:pt x="14040" y="5891"/>
                    </a:lnTo>
                    <a:cubicBezTo>
                      <a:pt x="14040" y="7483"/>
                      <a:pt x="15296" y="8546"/>
                      <a:pt x="16625" y="9670"/>
                    </a:cubicBezTo>
                    <a:cubicBezTo>
                      <a:pt x="18451" y="11214"/>
                      <a:pt x="20520" y="12965"/>
                      <a:pt x="20520" y="16691"/>
                    </a:cubicBezTo>
                    <a:cubicBezTo>
                      <a:pt x="20520" y="20474"/>
                      <a:pt x="16637" y="20614"/>
                      <a:pt x="16200" y="20618"/>
                    </a:cubicBezTo>
                    <a:moveTo>
                      <a:pt x="14040" y="2945"/>
                    </a:moveTo>
                    <a:lnTo>
                      <a:pt x="14040" y="4432"/>
                    </a:lnTo>
                    <a:cubicBezTo>
                      <a:pt x="13069" y="4489"/>
                      <a:pt x="11917" y="4734"/>
                      <a:pt x="10654" y="5365"/>
                    </a:cubicBezTo>
                    <a:cubicBezTo>
                      <a:pt x="9547" y="5920"/>
                      <a:pt x="8485" y="6015"/>
                      <a:pt x="7560" y="5894"/>
                    </a:cubicBezTo>
                    <a:lnTo>
                      <a:pt x="7560" y="5891"/>
                    </a:lnTo>
                    <a:lnTo>
                      <a:pt x="7560" y="2945"/>
                    </a:lnTo>
                    <a:cubicBezTo>
                      <a:pt x="7560" y="2945"/>
                      <a:pt x="14040" y="2945"/>
                      <a:pt x="14040" y="2945"/>
                    </a:cubicBezTo>
                    <a:close/>
                    <a:moveTo>
                      <a:pt x="5400" y="982"/>
                    </a:moveTo>
                    <a:lnTo>
                      <a:pt x="16200" y="982"/>
                    </a:lnTo>
                    <a:lnTo>
                      <a:pt x="16200" y="1964"/>
                    </a:lnTo>
                    <a:lnTo>
                      <a:pt x="5400" y="1964"/>
                    </a:lnTo>
                    <a:cubicBezTo>
                      <a:pt x="5400" y="1964"/>
                      <a:pt x="5400" y="982"/>
                      <a:pt x="5400" y="982"/>
                    </a:cubicBezTo>
                    <a:close/>
                    <a:moveTo>
                      <a:pt x="15120" y="5891"/>
                    </a:moveTo>
                    <a:lnTo>
                      <a:pt x="15120" y="2945"/>
                    </a:lnTo>
                    <a:lnTo>
                      <a:pt x="16200" y="2945"/>
                    </a:lnTo>
                    <a:cubicBezTo>
                      <a:pt x="16796" y="2945"/>
                      <a:pt x="17280" y="2505"/>
                      <a:pt x="17280" y="1964"/>
                    </a:cubicBezTo>
                    <a:lnTo>
                      <a:pt x="17280" y="982"/>
                    </a:lnTo>
                    <a:cubicBezTo>
                      <a:pt x="17280" y="440"/>
                      <a:pt x="16796" y="0"/>
                      <a:pt x="16200" y="0"/>
                    </a:cubicBezTo>
                    <a:lnTo>
                      <a:pt x="5400" y="0"/>
                    </a:lnTo>
                    <a:cubicBezTo>
                      <a:pt x="4803" y="0"/>
                      <a:pt x="4320" y="440"/>
                      <a:pt x="4320" y="982"/>
                    </a:cubicBezTo>
                    <a:lnTo>
                      <a:pt x="4320" y="1964"/>
                    </a:lnTo>
                    <a:cubicBezTo>
                      <a:pt x="4320" y="2505"/>
                      <a:pt x="4803" y="2945"/>
                      <a:pt x="5400" y="2945"/>
                    </a:cubicBezTo>
                    <a:lnTo>
                      <a:pt x="6480" y="2945"/>
                    </a:lnTo>
                    <a:lnTo>
                      <a:pt x="6480" y="5891"/>
                    </a:lnTo>
                    <a:cubicBezTo>
                      <a:pt x="6480" y="8836"/>
                      <a:pt x="0" y="9818"/>
                      <a:pt x="0" y="16691"/>
                    </a:cubicBezTo>
                    <a:cubicBezTo>
                      <a:pt x="0" y="21600"/>
                      <a:pt x="5400" y="21600"/>
                      <a:pt x="5400" y="21600"/>
                    </a:cubicBezTo>
                    <a:lnTo>
                      <a:pt x="16200" y="21600"/>
                    </a:lnTo>
                    <a:cubicBezTo>
                      <a:pt x="16200" y="21600"/>
                      <a:pt x="21600" y="21600"/>
                      <a:pt x="21600" y="16691"/>
                    </a:cubicBezTo>
                    <a:cubicBezTo>
                      <a:pt x="21600" y="9818"/>
                      <a:pt x="15120" y="8836"/>
                      <a:pt x="15120" y="5891"/>
                    </a:cubicBezTo>
                    <a:moveTo>
                      <a:pt x="5940" y="16691"/>
                    </a:moveTo>
                    <a:cubicBezTo>
                      <a:pt x="5642" y="16691"/>
                      <a:pt x="5400" y="16910"/>
                      <a:pt x="5400" y="17182"/>
                    </a:cubicBezTo>
                    <a:cubicBezTo>
                      <a:pt x="5400" y="17453"/>
                      <a:pt x="5642" y="17673"/>
                      <a:pt x="5940" y="17673"/>
                    </a:cubicBezTo>
                    <a:cubicBezTo>
                      <a:pt x="6238" y="17673"/>
                      <a:pt x="6480" y="17453"/>
                      <a:pt x="6480" y="17182"/>
                    </a:cubicBezTo>
                    <a:cubicBezTo>
                      <a:pt x="6480" y="16910"/>
                      <a:pt x="6238" y="16691"/>
                      <a:pt x="5940" y="16691"/>
                    </a:cubicBezTo>
                  </a:path>
                </a:pathLst>
              </a:custGeom>
              <a:solidFill>
                <a:schemeClr val="tx2"/>
              </a:solidFill>
              <a:ln w="12700">
                <a:miter lim="400000"/>
              </a:ln>
            </p:spPr>
            <p:txBody>
              <a:bodyPr lIns="19045" tIns="19045" rIns="19045" bIns="19045" anchor="ctr"/>
              <a:lstStyle/>
              <a:p>
                <a:pPr defTabSz="228600">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Segoe UI" panose="020B0502040204020203" pitchFamily="34" charset="0"/>
                  <a:ea typeface="微软雅黑" panose="020B0503020204020204" pitchFamily="34" charset="-122"/>
                  <a:cs typeface="+mn-ea"/>
                  <a:sym typeface="Segoe UI" panose="020B0502040204020203" pitchFamily="34" charset="0"/>
                </a:endParaRPr>
              </a:p>
            </p:txBody>
          </p:sp>
          <p:sp>
            <p:nvSpPr>
              <p:cNvPr id="113" name="Oval 91">
                <a:extLst>
                  <a:ext uri="{FF2B5EF4-FFF2-40B4-BE49-F238E27FC236}">
                    <a16:creationId xmlns:a16="http://schemas.microsoft.com/office/drawing/2014/main" id="{3515E5DD-B6EF-45DE-AF41-C5D26D6241B1}"/>
                  </a:ext>
                </a:extLst>
              </p:cNvPr>
              <p:cNvSpPr/>
              <p:nvPr/>
            </p:nvSpPr>
            <p:spPr>
              <a:xfrm>
                <a:off x="6127434" y="3756169"/>
                <a:ext cx="117571" cy="117571"/>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Segoe UI" panose="020B0502040204020203" pitchFamily="34" charset="0"/>
                  <a:ea typeface="微软雅黑" panose="020B0503020204020204" pitchFamily="34" charset="-122"/>
                  <a:cs typeface="+mn-ea"/>
                  <a:sym typeface="Segoe UI" panose="020B0502040204020203" pitchFamily="34" charset="0"/>
                </a:endParaRPr>
              </a:p>
            </p:txBody>
          </p:sp>
          <p:sp>
            <p:nvSpPr>
              <p:cNvPr id="114" name="TextBox 87">
                <a:extLst>
                  <a:ext uri="{FF2B5EF4-FFF2-40B4-BE49-F238E27FC236}">
                    <a16:creationId xmlns:a16="http://schemas.microsoft.com/office/drawing/2014/main" id="{8648E856-3E42-4520-A049-E6DE2A385505}"/>
                  </a:ext>
                </a:extLst>
              </p:cNvPr>
              <p:cNvSpPr txBox="1"/>
              <p:nvPr/>
            </p:nvSpPr>
            <p:spPr>
              <a:xfrm>
                <a:off x="4606786" y="4501350"/>
                <a:ext cx="3153747" cy="430887"/>
              </a:xfrm>
              <a:prstGeom prst="rect">
                <a:avLst/>
              </a:prstGeom>
              <a:noFill/>
            </p:spPr>
            <p:txBody>
              <a:bodyPr wrap="square" rtlCol="0" anchor="ctr" anchorCtr="0">
                <a:spAutoFit/>
              </a:bodyPr>
              <a:lstStyle/>
              <a:p>
                <a:r>
                  <a:rPr lang="en-US" altLang="zh-CN" sz="2200" b="1" dirty="0">
                    <a:solidFill>
                      <a:schemeClr val="tx2"/>
                    </a:solidFill>
                    <a:latin typeface="Segoe UI" panose="020B0502040204020203" pitchFamily="34" charset="0"/>
                    <a:ea typeface="微软雅黑" panose="020B0503020204020204" pitchFamily="34" charset="-122"/>
                    <a:cs typeface="+mn-ea"/>
                    <a:sym typeface="Segoe UI" panose="020B0502040204020203" pitchFamily="34" charset="0"/>
                  </a:rPr>
                  <a:t>Community Detection</a:t>
                </a:r>
                <a:endParaRPr lang="en-US" sz="2200" b="1" dirty="0">
                  <a:solidFill>
                    <a:schemeClr val="tx2"/>
                  </a:solidFill>
                  <a:latin typeface="Segoe UI" panose="020B0502040204020203" pitchFamily="34" charset="0"/>
                  <a:ea typeface="微软雅黑" panose="020B0503020204020204" pitchFamily="34" charset="-122"/>
                  <a:cs typeface="+mn-ea"/>
                  <a:sym typeface="Segoe UI" panose="020B0502040204020203" pitchFamily="34" charset="0"/>
                </a:endParaRPr>
              </a:p>
            </p:txBody>
          </p:sp>
          <p:sp>
            <p:nvSpPr>
              <p:cNvPr id="115" name="TextBox 87">
                <a:extLst>
                  <a:ext uri="{FF2B5EF4-FFF2-40B4-BE49-F238E27FC236}">
                    <a16:creationId xmlns:a16="http://schemas.microsoft.com/office/drawing/2014/main" id="{90B5A82D-B5FB-446F-898C-31AF5F4096E3}"/>
                  </a:ext>
                </a:extLst>
              </p:cNvPr>
              <p:cNvSpPr txBox="1"/>
              <p:nvPr/>
            </p:nvSpPr>
            <p:spPr>
              <a:xfrm>
                <a:off x="7760533" y="2797568"/>
                <a:ext cx="3153747" cy="430887"/>
              </a:xfrm>
              <a:prstGeom prst="rect">
                <a:avLst/>
              </a:prstGeom>
              <a:noFill/>
            </p:spPr>
            <p:txBody>
              <a:bodyPr wrap="square" rtlCol="0" anchor="ctr" anchorCtr="0">
                <a:spAutoFit/>
              </a:bodyPr>
              <a:lstStyle/>
              <a:p>
                <a:r>
                  <a:rPr lang="en-US" sz="2200" b="1" dirty="0">
                    <a:solidFill>
                      <a:schemeClr val="tx2"/>
                    </a:solidFill>
                    <a:latin typeface="Segoe UI" panose="020B0502040204020203" pitchFamily="34" charset="0"/>
                    <a:ea typeface="微软雅黑" panose="020B0503020204020204" pitchFamily="34" charset="-122"/>
                    <a:cs typeface="+mn-ea"/>
                    <a:sym typeface="Segoe UI" panose="020B0502040204020203" pitchFamily="34" charset="0"/>
                  </a:rPr>
                  <a:t>Graph Analysis</a:t>
                </a:r>
              </a:p>
            </p:txBody>
          </p:sp>
          <p:grpSp>
            <p:nvGrpSpPr>
              <p:cNvPr id="116" name="组合 115">
                <a:extLst>
                  <a:ext uri="{FF2B5EF4-FFF2-40B4-BE49-F238E27FC236}">
                    <a16:creationId xmlns:a16="http://schemas.microsoft.com/office/drawing/2014/main" id="{BB0F3606-09D9-4637-9B33-309F46FF961E}"/>
                  </a:ext>
                </a:extLst>
              </p:cNvPr>
              <p:cNvGrpSpPr/>
              <p:nvPr/>
            </p:nvGrpSpPr>
            <p:grpSpPr>
              <a:xfrm>
                <a:off x="1498918" y="3814954"/>
                <a:ext cx="17765687" cy="0"/>
                <a:chOff x="1498918" y="3814954"/>
                <a:chExt cx="17765687" cy="0"/>
              </a:xfrm>
            </p:grpSpPr>
            <p:cxnSp>
              <p:nvCxnSpPr>
                <p:cNvPr id="122" name="Straight Connector 3">
                  <a:extLst>
                    <a:ext uri="{FF2B5EF4-FFF2-40B4-BE49-F238E27FC236}">
                      <a16:creationId xmlns:a16="http://schemas.microsoft.com/office/drawing/2014/main" id="{48278B3C-B757-4F7B-8953-B00BCB0435F0}"/>
                    </a:ext>
                  </a:extLst>
                </p:cNvPr>
                <p:cNvCxnSpPr/>
                <p:nvPr/>
              </p:nvCxnSpPr>
              <p:spPr>
                <a:xfrm flipV="1">
                  <a:off x="1498918" y="3814954"/>
                  <a:ext cx="10691495"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3" name="Straight Connector 3">
                  <a:extLst>
                    <a:ext uri="{FF2B5EF4-FFF2-40B4-BE49-F238E27FC236}">
                      <a16:creationId xmlns:a16="http://schemas.microsoft.com/office/drawing/2014/main" id="{23533BD0-F514-46BA-B047-8C457E00BC9E}"/>
                    </a:ext>
                  </a:extLst>
                </p:cNvPr>
                <p:cNvCxnSpPr>
                  <a:cxnSpLocks/>
                  <a:endCxn id="119" idx="2"/>
                </p:cNvCxnSpPr>
                <p:nvPr/>
              </p:nvCxnSpPr>
              <p:spPr>
                <a:xfrm>
                  <a:off x="11249019" y="3814954"/>
                  <a:ext cx="8015586"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117" name="Oval 81">
                <a:extLst>
                  <a:ext uri="{FF2B5EF4-FFF2-40B4-BE49-F238E27FC236}">
                    <a16:creationId xmlns:a16="http://schemas.microsoft.com/office/drawing/2014/main" id="{38B6CFAB-8E38-49C9-B00B-21EC462B917E}"/>
                  </a:ext>
                </a:extLst>
              </p:cNvPr>
              <p:cNvSpPr/>
              <p:nvPr/>
            </p:nvSpPr>
            <p:spPr>
              <a:xfrm>
                <a:off x="13135488" y="3756169"/>
                <a:ext cx="117571" cy="117571"/>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Segoe UI" panose="020B0502040204020203" pitchFamily="34" charset="0"/>
                  <a:ea typeface="微软雅黑" panose="020B0503020204020204" pitchFamily="34" charset="-122"/>
                  <a:cs typeface="+mn-ea"/>
                  <a:sym typeface="Segoe UI" panose="020B0502040204020203" pitchFamily="34" charset="0"/>
                </a:endParaRPr>
              </a:p>
            </p:txBody>
          </p:sp>
          <p:sp>
            <p:nvSpPr>
              <p:cNvPr id="118" name="Shape 2525">
                <a:extLst>
                  <a:ext uri="{FF2B5EF4-FFF2-40B4-BE49-F238E27FC236}">
                    <a16:creationId xmlns:a16="http://schemas.microsoft.com/office/drawing/2014/main" id="{F0AC232A-2B01-4EAE-9016-6DA00F64EB2D}"/>
                  </a:ext>
                </a:extLst>
              </p:cNvPr>
              <p:cNvSpPr/>
              <p:nvPr/>
            </p:nvSpPr>
            <p:spPr>
              <a:xfrm>
                <a:off x="13003597" y="4048064"/>
                <a:ext cx="381353" cy="381353"/>
              </a:xfrm>
              <a:custGeom>
                <a:avLst/>
                <a:gdLst/>
                <a:ahLst/>
                <a:cxnLst>
                  <a:cxn ang="0">
                    <a:pos x="wd2" y="hd2"/>
                  </a:cxn>
                  <a:cxn ang="5400000">
                    <a:pos x="wd2" y="hd2"/>
                  </a:cxn>
                  <a:cxn ang="10800000">
                    <a:pos x="wd2" y="hd2"/>
                  </a:cxn>
                  <a:cxn ang="16200000">
                    <a:pos x="wd2" y="hd2"/>
                  </a:cxn>
                </a:cxnLst>
                <a:rect l="0" t="0" r="r" b="b"/>
                <a:pathLst>
                  <a:path w="21600" h="21600" extrusionOk="0">
                    <a:moveTo>
                      <a:pt x="11291" y="17673"/>
                    </a:moveTo>
                    <a:cubicBezTo>
                      <a:pt x="11562" y="17673"/>
                      <a:pt x="11782" y="17453"/>
                      <a:pt x="11782" y="17182"/>
                    </a:cubicBezTo>
                    <a:cubicBezTo>
                      <a:pt x="11782" y="16911"/>
                      <a:pt x="11562" y="16691"/>
                      <a:pt x="11291" y="16691"/>
                    </a:cubicBezTo>
                    <a:cubicBezTo>
                      <a:pt x="11020" y="16691"/>
                      <a:pt x="10800" y="16911"/>
                      <a:pt x="10800" y="17182"/>
                    </a:cubicBezTo>
                    <a:cubicBezTo>
                      <a:pt x="10800" y="17453"/>
                      <a:pt x="11020" y="17673"/>
                      <a:pt x="11291" y="17673"/>
                    </a:cubicBezTo>
                    <a:moveTo>
                      <a:pt x="17673" y="18655"/>
                    </a:moveTo>
                    <a:lnTo>
                      <a:pt x="13745" y="18655"/>
                    </a:lnTo>
                    <a:lnTo>
                      <a:pt x="13745" y="12273"/>
                    </a:lnTo>
                    <a:cubicBezTo>
                      <a:pt x="13745" y="12002"/>
                      <a:pt x="13525" y="11782"/>
                      <a:pt x="13255" y="11782"/>
                    </a:cubicBezTo>
                    <a:lnTo>
                      <a:pt x="8345" y="11782"/>
                    </a:lnTo>
                    <a:cubicBezTo>
                      <a:pt x="8075" y="11782"/>
                      <a:pt x="7855" y="12002"/>
                      <a:pt x="7855" y="12273"/>
                    </a:cubicBezTo>
                    <a:lnTo>
                      <a:pt x="7855" y="18655"/>
                    </a:lnTo>
                    <a:lnTo>
                      <a:pt x="3927" y="18655"/>
                    </a:lnTo>
                    <a:lnTo>
                      <a:pt x="3927" y="8058"/>
                    </a:lnTo>
                    <a:lnTo>
                      <a:pt x="10800" y="1185"/>
                    </a:lnTo>
                    <a:lnTo>
                      <a:pt x="17673" y="8058"/>
                    </a:lnTo>
                    <a:cubicBezTo>
                      <a:pt x="17673" y="8058"/>
                      <a:pt x="17673" y="18655"/>
                      <a:pt x="17673" y="18655"/>
                    </a:cubicBezTo>
                    <a:close/>
                    <a:moveTo>
                      <a:pt x="17673" y="20618"/>
                    </a:moveTo>
                    <a:lnTo>
                      <a:pt x="13745" y="20618"/>
                    </a:lnTo>
                    <a:lnTo>
                      <a:pt x="13745" y="19636"/>
                    </a:lnTo>
                    <a:lnTo>
                      <a:pt x="17673" y="19636"/>
                    </a:lnTo>
                    <a:cubicBezTo>
                      <a:pt x="17673" y="19636"/>
                      <a:pt x="17673" y="20618"/>
                      <a:pt x="17673" y="20618"/>
                    </a:cubicBezTo>
                    <a:close/>
                    <a:moveTo>
                      <a:pt x="12764" y="20618"/>
                    </a:moveTo>
                    <a:lnTo>
                      <a:pt x="8836" y="20618"/>
                    </a:lnTo>
                    <a:lnTo>
                      <a:pt x="8836" y="12764"/>
                    </a:lnTo>
                    <a:lnTo>
                      <a:pt x="12764" y="12764"/>
                    </a:lnTo>
                    <a:cubicBezTo>
                      <a:pt x="12764" y="12764"/>
                      <a:pt x="12764" y="20618"/>
                      <a:pt x="12764" y="20618"/>
                    </a:cubicBezTo>
                    <a:close/>
                    <a:moveTo>
                      <a:pt x="7855" y="20618"/>
                    </a:moveTo>
                    <a:lnTo>
                      <a:pt x="3927" y="20618"/>
                    </a:lnTo>
                    <a:lnTo>
                      <a:pt x="3927" y="19636"/>
                    </a:lnTo>
                    <a:lnTo>
                      <a:pt x="7855" y="19636"/>
                    </a:lnTo>
                    <a:cubicBezTo>
                      <a:pt x="7855" y="19636"/>
                      <a:pt x="7855" y="20618"/>
                      <a:pt x="7855" y="20618"/>
                    </a:cubicBezTo>
                    <a:close/>
                    <a:moveTo>
                      <a:pt x="14727" y="1964"/>
                    </a:moveTo>
                    <a:lnTo>
                      <a:pt x="16691" y="1964"/>
                    </a:lnTo>
                    <a:lnTo>
                      <a:pt x="16691" y="5688"/>
                    </a:lnTo>
                    <a:lnTo>
                      <a:pt x="14727" y="3724"/>
                    </a:lnTo>
                    <a:cubicBezTo>
                      <a:pt x="14727" y="3724"/>
                      <a:pt x="14727" y="1964"/>
                      <a:pt x="14727" y="1964"/>
                    </a:cubicBezTo>
                    <a:close/>
                    <a:moveTo>
                      <a:pt x="21456" y="10453"/>
                    </a:moveTo>
                    <a:lnTo>
                      <a:pt x="17673" y="6670"/>
                    </a:lnTo>
                    <a:lnTo>
                      <a:pt x="17673" y="1473"/>
                    </a:lnTo>
                    <a:cubicBezTo>
                      <a:pt x="17673" y="1202"/>
                      <a:pt x="17453" y="982"/>
                      <a:pt x="17182" y="982"/>
                    </a:cubicBezTo>
                    <a:lnTo>
                      <a:pt x="14236" y="982"/>
                    </a:lnTo>
                    <a:cubicBezTo>
                      <a:pt x="13966" y="982"/>
                      <a:pt x="13745" y="1202"/>
                      <a:pt x="13745" y="1473"/>
                    </a:cubicBezTo>
                    <a:lnTo>
                      <a:pt x="13745" y="2742"/>
                    </a:lnTo>
                    <a:lnTo>
                      <a:pt x="11147" y="144"/>
                    </a:lnTo>
                    <a:cubicBezTo>
                      <a:pt x="11058" y="55"/>
                      <a:pt x="10935" y="0"/>
                      <a:pt x="10800" y="0"/>
                    </a:cubicBezTo>
                    <a:cubicBezTo>
                      <a:pt x="10665" y="0"/>
                      <a:pt x="10542" y="55"/>
                      <a:pt x="10453" y="144"/>
                    </a:cubicBezTo>
                    <a:lnTo>
                      <a:pt x="144" y="10453"/>
                    </a:lnTo>
                    <a:cubicBezTo>
                      <a:pt x="55" y="10542"/>
                      <a:pt x="0" y="10665"/>
                      <a:pt x="0" y="10800"/>
                    </a:cubicBezTo>
                    <a:cubicBezTo>
                      <a:pt x="0" y="11072"/>
                      <a:pt x="220" y="11291"/>
                      <a:pt x="491" y="11291"/>
                    </a:cubicBezTo>
                    <a:cubicBezTo>
                      <a:pt x="626" y="11291"/>
                      <a:pt x="749" y="11236"/>
                      <a:pt x="838" y="11147"/>
                    </a:cubicBezTo>
                    <a:lnTo>
                      <a:pt x="2945" y="9040"/>
                    </a:lnTo>
                    <a:lnTo>
                      <a:pt x="2945" y="21109"/>
                    </a:lnTo>
                    <a:cubicBezTo>
                      <a:pt x="2945" y="21381"/>
                      <a:pt x="3166" y="21600"/>
                      <a:pt x="3436" y="21600"/>
                    </a:cubicBezTo>
                    <a:lnTo>
                      <a:pt x="18164" y="21600"/>
                    </a:lnTo>
                    <a:cubicBezTo>
                      <a:pt x="18434" y="21600"/>
                      <a:pt x="18655" y="21381"/>
                      <a:pt x="18655" y="21109"/>
                    </a:cubicBezTo>
                    <a:lnTo>
                      <a:pt x="18655" y="9040"/>
                    </a:lnTo>
                    <a:lnTo>
                      <a:pt x="20762" y="11147"/>
                    </a:lnTo>
                    <a:cubicBezTo>
                      <a:pt x="20851" y="11236"/>
                      <a:pt x="20974" y="11291"/>
                      <a:pt x="21109" y="11291"/>
                    </a:cubicBezTo>
                    <a:cubicBezTo>
                      <a:pt x="21380" y="11291"/>
                      <a:pt x="21600" y="11072"/>
                      <a:pt x="21600" y="10800"/>
                    </a:cubicBezTo>
                    <a:cubicBezTo>
                      <a:pt x="21600" y="10665"/>
                      <a:pt x="21545" y="10542"/>
                      <a:pt x="21456" y="10453"/>
                    </a:cubicBezTo>
                  </a:path>
                </a:pathLst>
              </a:custGeom>
              <a:solidFill>
                <a:schemeClr val="tx2"/>
              </a:solidFill>
              <a:ln w="12700">
                <a:miter lim="400000"/>
              </a:ln>
            </p:spPr>
            <p:txBody>
              <a:bodyPr lIns="19045" tIns="19045" rIns="19045" bIns="19045" anchor="ctr"/>
              <a:lstStyle/>
              <a:p>
                <a:pPr defTabSz="228600">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Segoe UI" panose="020B0502040204020203" pitchFamily="34" charset="0"/>
                  <a:ea typeface="微软雅黑" panose="020B0503020204020204" pitchFamily="34" charset="-122"/>
                  <a:cs typeface="+mn-ea"/>
                  <a:sym typeface="Segoe UI" panose="020B0502040204020203" pitchFamily="34" charset="0"/>
                </a:endParaRPr>
              </a:p>
            </p:txBody>
          </p:sp>
          <p:sp>
            <p:nvSpPr>
              <p:cNvPr id="119" name="Oval 91">
                <a:extLst>
                  <a:ext uri="{FF2B5EF4-FFF2-40B4-BE49-F238E27FC236}">
                    <a16:creationId xmlns:a16="http://schemas.microsoft.com/office/drawing/2014/main" id="{DF654B5F-316C-4595-81B5-AF4CB8281084}"/>
                  </a:ext>
                </a:extLst>
              </p:cNvPr>
              <p:cNvSpPr/>
              <p:nvPr/>
            </p:nvSpPr>
            <p:spPr>
              <a:xfrm>
                <a:off x="19264605" y="3756169"/>
                <a:ext cx="117571" cy="117571"/>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Segoe UI" panose="020B0502040204020203" pitchFamily="34" charset="0"/>
                  <a:ea typeface="微软雅黑" panose="020B0503020204020204" pitchFamily="34" charset="-122"/>
                  <a:cs typeface="+mn-ea"/>
                  <a:sym typeface="Segoe UI" panose="020B0502040204020203" pitchFamily="34" charset="0"/>
                </a:endParaRPr>
              </a:p>
            </p:txBody>
          </p:sp>
          <p:sp>
            <p:nvSpPr>
              <p:cNvPr id="120" name="Shape 2950">
                <a:extLst>
                  <a:ext uri="{FF2B5EF4-FFF2-40B4-BE49-F238E27FC236}">
                    <a16:creationId xmlns:a16="http://schemas.microsoft.com/office/drawing/2014/main" id="{DAC875A0-3D0D-4E00-82BD-66FED650CB6E}"/>
                  </a:ext>
                </a:extLst>
              </p:cNvPr>
              <p:cNvSpPr/>
              <p:nvPr/>
            </p:nvSpPr>
            <p:spPr>
              <a:xfrm>
                <a:off x="19086024" y="3052578"/>
                <a:ext cx="467974" cy="571966"/>
              </a:xfrm>
              <a:custGeom>
                <a:avLst/>
                <a:gdLst/>
                <a:ahLst/>
                <a:cxnLst>
                  <a:cxn ang="0">
                    <a:pos x="wd2" y="hd2"/>
                  </a:cxn>
                  <a:cxn ang="5400000">
                    <a:pos x="wd2" y="hd2"/>
                  </a:cxn>
                  <a:cxn ang="10800000">
                    <a:pos x="wd2" y="hd2"/>
                  </a:cxn>
                  <a:cxn ang="16200000">
                    <a:pos x="wd2" y="hd2"/>
                  </a:cxn>
                </a:cxnLst>
                <a:rect l="0" t="0" r="r" b="b"/>
                <a:pathLst>
                  <a:path w="21600" h="21600" extrusionOk="0">
                    <a:moveTo>
                      <a:pt x="4200" y="7855"/>
                    </a:moveTo>
                    <a:lnTo>
                      <a:pt x="7800" y="7855"/>
                    </a:lnTo>
                    <a:cubicBezTo>
                      <a:pt x="8132" y="7855"/>
                      <a:pt x="8400" y="7635"/>
                      <a:pt x="8400" y="7364"/>
                    </a:cubicBezTo>
                    <a:cubicBezTo>
                      <a:pt x="8400" y="7092"/>
                      <a:pt x="8132" y="6873"/>
                      <a:pt x="7800" y="6873"/>
                    </a:cubicBezTo>
                    <a:lnTo>
                      <a:pt x="4200" y="6873"/>
                    </a:lnTo>
                    <a:cubicBezTo>
                      <a:pt x="3868" y="6873"/>
                      <a:pt x="3600" y="7092"/>
                      <a:pt x="3600" y="7364"/>
                    </a:cubicBezTo>
                    <a:cubicBezTo>
                      <a:pt x="3600" y="7635"/>
                      <a:pt x="3868" y="7855"/>
                      <a:pt x="4200" y="7855"/>
                    </a:cubicBezTo>
                    <a:moveTo>
                      <a:pt x="4200" y="11782"/>
                    </a:moveTo>
                    <a:lnTo>
                      <a:pt x="16200" y="11782"/>
                    </a:lnTo>
                    <a:cubicBezTo>
                      <a:pt x="16532" y="11782"/>
                      <a:pt x="16800" y="11562"/>
                      <a:pt x="16800" y="11291"/>
                    </a:cubicBezTo>
                    <a:cubicBezTo>
                      <a:pt x="16800" y="11020"/>
                      <a:pt x="16532" y="10800"/>
                      <a:pt x="16200" y="10800"/>
                    </a:cubicBezTo>
                    <a:lnTo>
                      <a:pt x="4200" y="10800"/>
                    </a:lnTo>
                    <a:cubicBezTo>
                      <a:pt x="3868" y="10800"/>
                      <a:pt x="3600" y="11020"/>
                      <a:pt x="3600" y="11291"/>
                    </a:cubicBezTo>
                    <a:cubicBezTo>
                      <a:pt x="3600" y="11562"/>
                      <a:pt x="3868" y="11782"/>
                      <a:pt x="4200" y="11782"/>
                    </a:cubicBezTo>
                    <a:moveTo>
                      <a:pt x="4200" y="9818"/>
                    </a:moveTo>
                    <a:lnTo>
                      <a:pt x="11400" y="9818"/>
                    </a:lnTo>
                    <a:cubicBezTo>
                      <a:pt x="11732" y="9818"/>
                      <a:pt x="12000" y="9599"/>
                      <a:pt x="12000" y="9327"/>
                    </a:cubicBezTo>
                    <a:cubicBezTo>
                      <a:pt x="12000" y="9056"/>
                      <a:pt x="11732" y="8836"/>
                      <a:pt x="11400" y="8836"/>
                    </a:cubicBezTo>
                    <a:lnTo>
                      <a:pt x="4200" y="8836"/>
                    </a:lnTo>
                    <a:cubicBezTo>
                      <a:pt x="3868" y="8836"/>
                      <a:pt x="3600" y="9056"/>
                      <a:pt x="3600" y="9327"/>
                    </a:cubicBezTo>
                    <a:cubicBezTo>
                      <a:pt x="3600" y="9599"/>
                      <a:pt x="3868" y="9818"/>
                      <a:pt x="4200" y="9818"/>
                    </a:cubicBezTo>
                    <a:moveTo>
                      <a:pt x="4200" y="5891"/>
                    </a:moveTo>
                    <a:lnTo>
                      <a:pt x="15000" y="5891"/>
                    </a:lnTo>
                    <a:cubicBezTo>
                      <a:pt x="15332" y="5891"/>
                      <a:pt x="15600" y="5671"/>
                      <a:pt x="15600" y="5400"/>
                    </a:cubicBezTo>
                    <a:cubicBezTo>
                      <a:pt x="15600" y="5129"/>
                      <a:pt x="15332" y="4909"/>
                      <a:pt x="15000" y="4909"/>
                    </a:cubicBezTo>
                    <a:lnTo>
                      <a:pt x="4200" y="4909"/>
                    </a:lnTo>
                    <a:cubicBezTo>
                      <a:pt x="3868" y="4909"/>
                      <a:pt x="3600" y="5129"/>
                      <a:pt x="3600" y="5400"/>
                    </a:cubicBezTo>
                    <a:cubicBezTo>
                      <a:pt x="3600" y="5671"/>
                      <a:pt x="3868" y="5891"/>
                      <a:pt x="4200" y="5891"/>
                    </a:cubicBezTo>
                    <a:moveTo>
                      <a:pt x="20400" y="13745"/>
                    </a:moveTo>
                    <a:lnTo>
                      <a:pt x="1200" y="13745"/>
                    </a:lnTo>
                    <a:lnTo>
                      <a:pt x="1200" y="2945"/>
                    </a:lnTo>
                    <a:lnTo>
                      <a:pt x="20400" y="2945"/>
                    </a:lnTo>
                    <a:cubicBezTo>
                      <a:pt x="20400" y="2945"/>
                      <a:pt x="20400" y="13745"/>
                      <a:pt x="20400" y="13745"/>
                    </a:cubicBezTo>
                    <a:close/>
                    <a:moveTo>
                      <a:pt x="11400" y="20618"/>
                    </a:moveTo>
                    <a:lnTo>
                      <a:pt x="10200" y="20618"/>
                    </a:lnTo>
                    <a:lnTo>
                      <a:pt x="10200" y="14727"/>
                    </a:lnTo>
                    <a:lnTo>
                      <a:pt x="11400" y="14727"/>
                    </a:lnTo>
                    <a:cubicBezTo>
                      <a:pt x="11400" y="14727"/>
                      <a:pt x="11400" y="20618"/>
                      <a:pt x="11400" y="20618"/>
                    </a:cubicBezTo>
                    <a:close/>
                    <a:moveTo>
                      <a:pt x="10200" y="982"/>
                    </a:moveTo>
                    <a:lnTo>
                      <a:pt x="11400" y="982"/>
                    </a:lnTo>
                    <a:lnTo>
                      <a:pt x="11400" y="1964"/>
                    </a:lnTo>
                    <a:lnTo>
                      <a:pt x="10200" y="1964"/>
                    </a:lnTo>
                    <a:cubicBezTo>
                      <a:pt x="10200" y="1964"/>
                      <a:pt x="10200" y="982"/>
                      <a:pt x="10200" y="982"/>
                    </a:cubicBezTo>
                    <a:close/>
                    <a:moveTo>
                      <a:pt x="20400" y="1964"/>
                    </a:moveTo>
                    <a:lnTo>
                      <a:pt x="12600" y="1964"/>
                    </a:lnTo>
                    <a:lnTo>
                      <a:pt x="12600" y="982"/>
                    </a:lnTo>
                    <a:cubicBezTo>
                      <a:pt x="12600" y="440"/>
                      <a:pt x="12062" y="0"/>
                      <a:pt x="11400" y="0"/>
                    </a:cubicBezTo>
                    <a:lnTo>
                      <a:pt x="10200" y="0"/>
                    </a:lnTo>
                    <a:cubicBezTo>
                      <a:pt x="9537" y="0"/>
                      <a:pt x="9000" y="440"/>
                      <a:pt x="9000" y="982"/>
                    </a:cubicBezTo>
                    <a:lnTo>
                      <a:pt x="9000" y="1964"/>
                    </a:lnTo>
                    <a:lnTo>
                      <a:pt x="1200" y="1964"/>
                    </a:lnTo>
                    <a:cubicBezTo>
                      <a:pt x="537" y="1964"/>
                      <a:pt x="0" y="2404"/>
                      <a:pt x="0" y="2945"/>
                    </a:cubicBezTo>
                    <a:lnTo>
                      <a:pt x="0" y="13745"/>
                    </a:lnTo>
                    <a:cubicBezTo>
                      <a:pt x="0" y="14287"/>
                      <a:pt x="537" y="14727"/>
                      <a:pt x="1200" y="14727"/>
                    </a:cubicBezTo>
                    <a:lnTo>
                      <a:pt x="9000" y="14727"/>
                    </a:lnTo>
                    <a:lnTo>
                      <a:pt x="9000" y="20618"/>
                    </a:lnTo>
                    <a:cubicBezTo>
                      <a:pt x="9000" y="21160"/>
                      <a:pt x="9537" y="21600"/>
                      <a:pt x="10200" y="21600"/>
                    </a:cubicBezTo>
                    <a:lnTo>
                      <a:pt x="11400" y="21600"/>
                    </a:lnTo>
                    <a:cubicBezTo>
                      <a:pt x="12062" y="21600"/>
                      <a:pt x="12600" y="21160"/>
                      <a:pt x="12600" y="20618"/>
                    </a:cubicBezTo>
                    <a:lnTo>
                      <a:pt x="12600" y="14727"/>
                    </a:lnTo>
                    <a:lnTo>
                      <a:pt x="20400" y="14727"/>
                    </a:lnTo>
                    <a:cubicBezTo>
                      <a:pt x="21062" y="14727"/>
                      <a:pt x="21600" y="14287"/>
                      <a:pt x="21600" y="13745"/>
                    </a:cubicBezTo>
                    <a:lnTo>
                      <a:pt x="21600" y="2945"/>
                    </a:lnTo>
                    <a:cubicBezTo>
                      <a:pt x="21600" y="2404"/>
                      <a:pt x="21062" y="1964"/>
                      <a:pt x="20400" y="1964"/>
                    </a:cubicBezTo>
                    <a:moveTo>
                      <a:pt x="17400" y="8836"/>
                    </a:moveTo>
                    <a:lnTo>
                      <a:pt x="13800" y="8836"/>
                    </a:lnTo>
                    <a:cubicBezTo>
                      <a:pt x="13468" y="8836"/>
                      <a:pt x="13200" y="9056"/>
                      <a:pt x="13200" y="9327"/>
                    </a:cubicBezTo>
                    <a:cubicBezTo>
                      <a:pt x="13200" y="9599"/>
                      <a:pt x="13468" y="9818"/>
                      <a:pt x="13800" y="9818"/>
                    </a:cubicBezTo>
                    <a:lnTo>
                      <a:pt x="17400" y="9818"/>
                    </a:lnTo>
                    <a:cubicBezTo>
                      <a:pt x="17732" y="9818"/>
                      <a:pt x="18000" y="9599"/>
                      <a:pt x="18000" y="9327"/>
                    </a:cubicBezTo>
                    <a:cubicBezTo>
                      <a:pt x="18000" y="9056"/>
                      <a:pt x="17732" y="8836"/>
                      <a:pt x="17400" y="8836"/>
                    </a:cubicBezTo>
                    <a:moveTo>
                      <a:pt x="9600" y="7364"/>
                    </a:moveTo>
                    <a:cubicBezTo>
                      <a:pt x="9600" y="7635"/>
                      <a:pt x="9868" y="7855"/>
                      <a:pt x="10200" y="7855"/>
                    </a:cubicBezTo>
                    <a:lnTo>
                      <a:pt x="17400" y="7855"/>
                    </a:lnTo>
                    <a:cubicBezTo>
                      <a:pt x="17732" y="7855"/>
                      <a:pt x="18000" y="7635"/>
                      <a:pt x="18000" y="7364"/>
                    </a:cubicBezTo>
                    <a:cubicBezTo>
                      <a:pt x="18000" y="7092"/>
                      <a:pt x="17732" y="6873"/>
                      <a:pt x="17400" y="6873"/>
                    </a:cubicBezTo>
                    <a:lnTo>
                      <a:pt x="10200" y="6873"/>
                    </a:lnTo>
                    <a:cubicBezTo>
                      <a:pt x="9868" y="6873"/>
                      <a:pt x="9600" y="7092"/>
                      <a:pt x="9600" y="7364"/>
                    </a:cubicBezTo>
                  </a:path>
                </a:pathLst>
              </a:custGeom>
              <a:solidFill>
                <a:schemeClr val="tx2"/>
              </a:solidFill>
              <a:ln w="12700">
                <a:miter lim="400000"/>
              </a:ln>
            </p:spPr>
            <p:txBody>
              <a:bodyPr lIns="19045" tIns="19045" rIns="19045" bIns="19045" anchor="ctr"/>
              <a:lstStyle/>
              <a:p>
                <a:pPr defTabSz="228600">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Segoe UI" panose="020B0502040204020203" pitchFamily="34" charset="0"/>
                  <a:ea typeface="微软雅黑" panose="020B0503020204020204" pitchFamily="34" charset="-122"/>
                  <a:cs typeface="+mn-ea"/>
                  <a:sym typeface="Segoe UI" panose="020B0502040204020203" pitchFamily="34" charset="0"/>
                </a:endParaRPr>
              </a:p>
            </p:txBody>
          </p:sp>
          <p:sp>
            <p:nvSpPr>
              <p:cNvPr id="121" name="TextBox 87">
                <a:extLst>
                  <a:ext uri="{FF2B5EF4-FFF2-40B4-BE49-F238E27FC236}">
                    <a16:creationId xmlns:a16="http://schemas.microsoft.com/office/drawing/2014/main" id="{C50C28F2-EAE8-463C-8382-BC24E72371ED}"/>
                  </a:ext>
                </a:extLst>
              </p:cNvPr>
              <p:cNvSpPr txBox="1"/>
              <p:nvPr/>
            </p:nvSpPr>
            <p:spPr>
              <a:xfrm>
                <a:off x="12251684" y="2761169"/>
                <a:ext cx="2580290" cy="430887"/>
              </a:xfrm>
              <a:prstGeom prst="rect">
                <a:avLst/>
              </a:prstGeom>
              <a:noFill/>
            </p:spPr>
            <p:txBody>
              <a:bodyPr wrap="square" rtlCol="0" anchor="ctr" anchorCtr="0">
                <a:spAutoFit/>
              </a:bodyPr>
              <a:lstStyle/>
              <a:p>
                <a:r>
                  <a:rPr lang="en-US" sz="2200" b="1" dirty="0">
                    <a:solidFill>
                      <a:schemeClr val="tx2"/>
                    </a:solidFill>
                    <a:latin typeface="Segoe UI" panose="020B0502040204020203" pitchFamily="34" charset="0"/>
                    <a:ea typeface="微软雅黑" panose="020B0503020204020204" pitchFamily="34" charset="-122"/>
                    <a:cs typeface="+mn-ea"/>
                    <a:sym typeface="Segoe UI" panose="020B0502040204020203" pitchFamily="34" charset="0"/>
                  </a:rPr>
                  <a:t>Link Prediction</a:t>
                </a:r>
              </a:p>
            </p:txBody>
          </p:sp>
        </p:grpSp>
        <p:sp>
          <p:nvSpPr>
            <p:cNvPr id="106" name="TextBox 87">
              <a:extLst>
                <a:ext uri="{FF2B5EF4-FFF2-40B4-BE49-F238E27FC236}">
                  <a16:creationId xmlns:a16="http://schemas.microsoft.com/office/drawing/2014/main" id="{88D2FF22-AF8D-4975-8CA8-EDF06C083FF5}"/>
                </a:ext>
              </a:extLst>
            </p:cNvPr>
            <p:cNvSpPr txBox="1"/>
            <p:nvPr/>
          </p:nvSpPr>
          <p:spPr>
            <a:xfrm>
              <a:off x="17778511" y="4472853"/>
              <a:ext cx="3550972" cy="430887"/>
            </a:xfrm>
            <a:prstGeom prst="rect">
              <a:avLst/>
            </a:prstGeom>
            <a:noFill/>
          </p:spPr>
          <p:txBody>
            <a:bodyPr wrap="square" rtlCol="0" anchor="ctr" anchorCtr="0">
              <a:spAutoFit/>
            </a:bodyPr>
            <a:lstStyle/>
            <a:p>
              <a:r>
                <a:rPr lang="en-US" sz="2200" b="1" dirty="0">
                  <a:solidFill>
                    <a:schemeClr val="tx2"/>
                  </a:solidFill>
                  <a:latin typeface="Segoe UI" panose="020B0502040204020203" pitchFamily="34" charset="0"/>
                  <a:ea typeface="微软雅黑" panose="020B0503020204020204" pitchFamily="34" charset="-122"/>
                  <a:cs typeface="+mn-ea"/>
                  <a:sym typeface="Segoe UI" panose="020B0502040204020203" pitchFamily="34" charset="0"/>
                </a:rPr>
                <a:t>Node Classification</a:t>
              </a: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827881" y="3098969"/>
            <a:ext cx="2143407" cy="1107996"/>
          </a:xfrm>
          <a:prstGeom prst="rect">
            <a:avLst/>
          </a:prstGeom>
          <a:noFill/>
        </p:spPr>
        <p:txBody>
          <a:bodyPr wrap="none" rtlCol="0">
            <a:spAutoFit/>
          </a:bodyPr>
          <a:lstStyle/>
          <a:p>
            <a:pPr algn="r"/>
            <a:r>
              <a:rPr lang="en-US" sz="6600" b="1" dirty="0">
                <a:solidFill>
                  <a:schemeClr val="tx2"/>
                </a:solidFill>
                <a:latin typeface="Segoe UI" panose="020B0502040204020203" pitchFamily="34" charset="0"/>
                <a:ea typeface="微软雅黑" panose="020B0503020204020204" pitchFamily="34" charset="-122"/>
                <a:cs typeface="+mn-ea"/>
                <a:sym typeface="Segoe UI" panose="020B0502040204020203" pitchFamily="34" charset="0"/>
              </a:rPr>
              <a:t>Intro</a:t>
            </a:r>
          </a:p>
        </p:txBody>
      </p:sp>
      <p:sp>
        <p:nvSpPr>
          <p:cNvPr id="6" name="TextBox 5"/>
          <p:cNvSpPr txBox="1"/>
          <p:nvPr/>
        </p:nvSpPr>
        <p:spPr>
          <a:xfrm>
            <a:off x="2109671" y="2071541"/>
            <a:ext cx="2861617" cy="1138773"/>
          </a:xfrm>
          <a:prstGeom prst="rect">
            <a:avLst/>
          </a:prstGeom>
          <a:noFill/>
        </p:spPr>
        <p:txBody>
          <a:bodyPr wrap="none" rtlCol="0">
            <a:spAutoFit/>
          </a:bodyPr>
          <a:lstStyle/>
          <a:p>
            <a:pPr algn="r"/>
            <a:r>
              <a:rPr lang="en-US" sz="6800" b="1" dirty="0">
                <a:solidFill>
                  <a:schemeClr val="tx2"/>
                </a:solidFill>
                <a:latin typeface="Segoe UI" panose="020B0502040204020203" pitchFamily="34" charset="0"/>
                <a:ea typeface="微软雅黑" panose="020B0503020204020204" pitchFamily="34" charset="-122"/>
                <a:cs typeface="+mn-ea"/>
                <a:sym typeface="Segoe UI" panose="020B0502040204020203" pitchFamily="34" charset="0"/>
              </a:rPr>
              <a:t>PART I</a:t>
            </a:r>
          </a:p>
        </p:txBody>
      </p:sp>
      <p:pic>
        <p:nvPicPr>
          <p:cNvPr id="66" name="Picture 3">
            <a:extLst>
              <a:ext uri="{FF2B5EF4-FFF2-40B4-BE49-F238E27FC236}">
                <a16:creationId xmlns:a16="http://schemas.microsoft.com/office/drawing/2014/main" id="{7E9BF8CD-DA10-436F-9C1E-41A1A06A96BC}"/>
              </a:ext>
            </a:extLst>
          </p:cNvPr>
          <p:cNvPicPr>
            <a:picLocks noGrp="1" noChangeAspect="1"/>
          </p:cNvPicPr>
          <p:nvPr>
            <p:ph type="pic" sz="quarter" idx="14"/>
          </p:nvPr>
        </p:nvPicPr>
        <p:blipFill>
          <a:blip r:embed="rId2">
            <a:extLst>
              <a:ext uri="{28A0092B-C50C-407E-A947-70E740481C1C}">
                <a14:useLocalDpi xmlns:a14="http://schemas.microsoft.com/office/drawing/2010/main" val="0"/>
              </a:ext>
            </a:extLst>
          </a:blip>
          <a:srcRect l="17248" r="17248"/>
          <a:stretch>
            <a:fillRect/>
          </a:stretch>
        </p:blipFill>
        <p:spPr bwMode="auto">
          <a:xfrm>
            <a:off x="6254246" y="56356"/>
            <a:ext cx="5546725" cy="67452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4" name="Rectangle 63">
            <a:extLst>
              <a:ext uri="{FF2B5EF4-FFF2-40B4-BE49-F238E27FC236}">
                <a16:creationId xmlns:a16="http://schemas.microsoft.com/office/drawing/2014/main" id="{746E2A38-ACC8-44E6-85E2-A79CBAF151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8639" y="4086003"/>
            <a:ext cx="11100816" cy="225865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8A87242-A73A-42B9-8042-060F5A2F34D7}"/>
              </a:ext>
            </a:extLst>
          </p:cNvPr>
          <p:cNvSpPr txBox="1"/>
          <p:nvPr/>
        </p:nvSpPr>
        <p:spPr>
          <a:xfrm>
            <a:off x="838199" y="4272030"/>
            <a:ext cx="3515591" cy="1881559"/>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altLang="zh-CN" sz="3200" dirty="0">
                <a:solidFill>
                  <a:schemeClr val="bg1"/>
                </a:solidFill>
                <a:latin typeface="+mj-lt"/>
                <a:ea typeface="+mj-ea"/>
                <a:cs typeface="+mj-cs"/>
              </a:rPr>
              <a:t>Ego-Facebook Dataset</a:t>
            </a:r>
          </a:p>
        </p:txBody>
      </p:sp>
      <p:pic>
        <p:nvPicPr>
          <p:cNvPr id="7" name="Picture 6" descr="A picture containing plant&#10;&#10;Description automatically generated">
            <a:extLst>
              <a:ext uri="{FF2B5EF4-FFF2-40B4-BE49-F238E27FC236}">
                <a16:creationId xmlns:a16="http://schemas.microsoft.com/office/drawing/2014/main" id="{78D0A3A8-8D8C-42D3-8298-FF5C639A4A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22631" y="367808"/>
            <a:ext cx="3274407" cy="3464981"/>
          </a:xfrm>
          <a:prstGeom prst="rect">
            <a:avLst/>
          </a:prstGeom>
        </p:spPr>
      </p:pic>
      <p:sp>
        <p:nvSpPr>
          <p:cNvPr id="5" name="Rectangle 1">
            <a:extLst>
              <a:ext uri="{FF2B5EF4-FFF2-40B4-BE49-F238E27FC236}">
                <a16:creationId xmlns:a16="http://schemas.microsoft.com/office/drawing/2014/main" id="{99E7D0B4-39A8-46A1-9418-412669965C7A}"/>
              </a:ext>
            </a:extLst>
          </p:cNvPr>
          <p:cNvSpPr>
            <a:spLocks noChangeArrowheads="1"/>
          </p:cNvSpPr>
          <p:nvPr/>
        </p:nvSpPr>
        <p:spPr bwMode="auto">
          <a:xfrm>
            <a:off x="4769893" y="4272030"/>
            <a:ext cx="6583908" cy="1881559"/>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 anchorCtr="0" compatLnSpc="1">
            <a:prstTxWarp prst="textNoShape">
              <a:avLst/>
            </a:prstTxWarp>
            <a:normAutofit/>
          </a:bodyPr>
          <a:lstStyle/>
          <a:p>
            <a:pPr lvl="0" fontAlgn="base">
              <a:lnSpc>
                <a:spcPct val="90000"/>
              </a:lnSpc>
              <a:spcBef>
                <a:spcPct val="0"/>
              </a:spcBef>
              <a:spcAft>
                <a:spcPts val="600"/>
              </a:spcAft>
            </a:pPr>
            <a:r>
              <a:rPr lang="en-US" altLang="zh-CN" sz="2000" dirty="0">
                <a:solidFill>
                  <a:schemeClr val="bg1"/>
                </a:solidFill>
              </a:rPr>
              <a:t>This dataset consists of 'circles' (or 'friends lists') from Facebook. Facebook data was collected from survey participants using this Facebook app. The dataset includes node features (profiles), circles, and ego networks.</a:t>
            </a:r>
            <a:endParaRPr kumimoji="0" lang="en-US" altLang="zh-CN" sz="2000" b="0" i="0" u="none" strike="noStrike" cap="none" normalizeH="0" baseline="0" dirty="0">
              <a:ln>
                <a:noFill/>
              </a:ln>
              <a:solidFill>
                <a:schemeClr val="bg1"/>
              </a:solidFill>
              <a:effectLst/>
            </a:endParaRPr>
          </a:p>
        </p:txBody>
      </p:sp>
      <p:graphicFrame>
        <p:nvGraphicFramePr>
          <p:cNvPr id="4" name="Content Placeholder 3">
            <a:extLst>
              <a:ext uri="{FF2B5EF4-FFF2-40B4-BE49-F238E27FC236}">
                <a16:creationId xmlns:a16="http://schemas.microsoft.com/office/drawing/2014/main" id="{4B6D179C-B3C8-41F1-AB19-489ED4071468}"/>
              </a:ext>
            </a:extLst>
          </p:cNvPr>
          <p:cNvGraphicFramePr>
            <a:graphicFrameLocks noGrp="1"/>
          </p:cNvGraphicFramePr>
          <p:nvPr>
            <p:ph idx="1"/>
            <p:extLst>
              <p:ext uri="{D42A27DB-BD31-4B8C-83A1-F6EECF244321}">
                <p14:modId xmlns:p14="http://schemas.microsoft.com/office/powerpoint/2010/main" val="2301212651"/>
              </p:ext>
            </p:extLst>
          </p:nvPr>
        </p:nvGraphicFramePr>
        <p:xfrm>
          <a:off x="6364914" y="367808"/>
          <a:ext cx="5134504" cy="3464982"/>
        </p:xfrm>
        <a:graphic>
          <a:graphicData uri="http://schemas.openxmlformats.org/drawingml/2006/table">
            <a:tbl>
              <a:tblPr firstRow="1" bandRow="1">
                <a:tableStyleId>{7E9639D4-E3E2-4D34-9284-5A2195B3D0D7}</a:tableStyleId>
              </a:tblPr>
              <a:tblGrid>
                <a:gridCol w="3718748">
                  <a:extLst>
                    <a:ext uri="{9D8B030D-6E8A-4147-A177-3AD203B41FA5}">
                      <a16:colId xmlns:a16="http://schemas.microsoft.com/office/drawing/2014/main" val="3854281048"/>
                    </a:ext>
                  </a:extLst>
                </a:gridCol>
                <a:gridCol w="1415756">
                  <a:extLst>
                    <a:ext uri="{9D8B030D-6E8A-4147-A177-3AD203B41FA5}">
                      <a16:colId xmlns:a16="http://schemas.microsoft.com/office/drawing/2014/main" val="2151612580"/>
                    </a:ext>
                  </a:extLst>
                </a:gridCol>
              </a:tblGrid>
              <a:tr h="471144">
                <a:tc gridSpan="2">
                  <a:txBody>
                    <a:bodyPr/>
                    <a:lstStyle/>
                    <a:p>
                      <a:pPr algn="l"/>
                      <a:r>
                        <a:rPr lang="en-US" sz="2300" b="0" kern="1200" dirty="0">
                          <a:solidFill>
                            <a:srgbClr val="FFFFFF"/>
                          </a:solidFill>
                          <a:effectLst/>
                          <a:latin typeface="+mn-lt"/>
                          <a:ea typeface="+mn-ea"/>
                          <a:cs typeface="+mn-cs"/>
                        </a:rPr>
                        <a:t>Dataset</a:t>
                      </a:r>
                      <a:r>
                        <a:rPr lang="en-US" sz="2300" b="0" dirty="0">
                          <a:solidFill>
                            <a:srgbClr val="FFFFFF"/>
                          </a:solidFill>
                          <a:effectLst/>
                        </a:rPr>
                        <a:t> statistics</a:t>
                      </a:r>
                      <a:endParaRPr lang="en-US" sz="2300" b="0" i="0" dirty="0">
                        <a:solidFill>
                          <a:srgbClr val="FFFFFF"/>
                        </a:solidFill>
                        <a:effectLst/>
                      </a:endParaRPr>
                    </a:p>
                  </a:txBody>
                  <a:tcPr marL="73323" marR="73323" marT="36662" marB="36662" anchor="ctr"/>
                </a:tc>
                <a:tc hMerge="1">
                  <a:txBody>
                    <a:bodyPr/>
                    <a:lstStyle/>
                    <a:p>
                      <a:endParaRPr lang="zh-CN" altLang="en-US"/>
                    </a:p>
                  </a:txBody>
                  <a:tcPr/>
                </a:tc>
                <a:extLst>
                  <a:ext uri="{0D108BD9-81ED-4DB2-BD59-A6C34878D82A}">
                    <a16:rowId xmlns:a16="http://schemas.microsoft.com/office/drawing/2014/main" val="2658316609"/>
                  </a:ext>
                </a:extLst>
              </a:tr>
              <a:tr h="441815">
                <a:tc>
                  <a:txBody>
                    <a:bodyPr/>
                    <a:lstStyle/>
                    <a:p>
                      <a:r>
                        <a:rPr lang="en-US" sz="2300" dirty="0">
                          <a:solidFill>
                            <a:srgbClr val="000000"/>
                          </a:solidFill>
                          <a:effectLst/>
                        </a:rPr>
                        <a:t>Nodes</a:t>
                      </a:r>
                    </a:p>
                  </a:txBody>
                  <a:tcPr marL="58658" marR="58658" marT="21998" marB="21998" anchor="ctr"/>
                </a:tc>
                <a:tc>
                  <a:txBody>
                    <a:bodyPr/>
                    <a:lstStyle/>
                    <a:p>
                      <a:r>
                        <a:rPr lang="en-US" altLang="zh-CN" sz="2300">
                          <a:solidFill>
                            <a:srgbClr val="000000"/>
                          </a:solidFill>
                          <a:effectLst/>
                        </a:rPr>
                        <a:t>4039</a:t>
                      </a:r>
                    </a:p>
                  </a:txBody>
                  <a:tcPr marL="58658" marR="58658" marT="21998" marB="21998" anchor="ctr"/>
                </a:tc>
                <a:extLst>
                  <a:ext uri="{0D108BD9-81ED-4DB2-BD59-A6C34878D82A}">
                    <a16:rowId xmlns:a16="http://schemas.microsoft.com/office/drawing/2014/main" val="1645472260"/>
                  </a:ext>
                </a:extLst>
              </a:tr>
              <a:tr h="441815">
                <a:tc>
                  <a:txBody>
                    <a:bodyPr/>
                    <a:lstStyle/>
                    <a:p>
                      <a:r>
                        <a:rPr lang="en-US" sz="2300">
                          <a:solidFill>
                            <a:srgbClr val="000000"/>
                          </a:solidFill>
                          <a:effectLst/>
                        </a:rPr>
                        <a:t>Edges</a:t>
                      </a:r>
                    </a:p>
                  </a:txBody>
                  <a:tcPr marL="58658" marR="58658" marT="21998" marB="21998" anchor="ctr"/>
                </a:tc>
                <a:tc>
                  <a:txBody>
                    <a:bodyPr/>
                    <a:lstStyle/>
                    <a:p>
                      <a:r>
                        <a:rPr lang="en-US" altLang="zh-CN" sz="2300">
                          <a:solidFill>
                            <a:srgbClr val="000000"/>
                          </a:solidFill>
                          <a:effectLst/>
                        </a:rPr>
                        <a:t>88234</a:t>
                      </a:r>
                    </a:p>
                  </a:txBody>
                  <a:tcPr marL="58658" marR="58658" marT="21998" marB="21998" anchor="ctr"/>
                </a:tc>
                <a:extLst>
                  <a:ext uri="{0D108BD9-81ED-4DB2-BD59-A6C34878D82A}">
                    <a16:rowId xmlns:a16="http://schemas.microsoft.com/office/drawing/2014/main" val="1629504228"/>
                  </a:ext>
                </a:extLst>
              </a:tr>
              <a:tr h="441815">
                <a:tc>
                  <a:txBody>
                    <a:bodyPr/>
                    <a:lstStyle/>
                    <a:p>
                      <a:r>
                        <a:rPr lang="en-US" sz="2300">
                          <a:solidFill>
                            <a:srgbClr val="000000"/>
                          </a:solidFill>
                          <a:effectLst/>
                        </a:rPr>
                        <a:t>Number of triangles</a:t>
                      </a:r>
                    </a:p>
                  </a:txBody>
                  <a:tcPr marL="58658" marR="58658" marT="21998" marB="21998" anchor="ctr"/>
                </a:tc>
                <a:tc>
                  <a:txBody>
                    <a:bodyPr/>
                    <a:lstStyle/>
                    <a:p>
                      <a:r>
                        <a:rPr lang="en-US" altLang="zh-CN" sz="2300">
                          <a:solidFill>
                            <a:srgbClr val="000000"/>
                          </a:solidFill>
                          <a:effectLst/>
                        </a:rPr>
                        <a:t>1612010</a:t>
                      </a:r>
                    </a:p>
                  </a:txBody>
                  <a:tcPr marL="58658" marR="58658" marT="21998" marB="21998" anchor="ctr"/>
                </a:tc>
                <a:extLst>
                  <a:ext uri="{0D108BD9-81ED-4DB2-BD59-A6C34878D82A}">
                    <a16:rowId xmlns:a16="http://schemas.microsoft.com/office/drawing/2014/main" val="780041195"/>
                  </a:ext>
                </a:extLst>
              </a:tr>
              <a:tr h="441815">
                <a:tc>
                  <a:txBody>
                    <a:bodyPr/>
                    <a:lstStyle/>
                    <a:p>
                      <a:r>
                        <a:rPr lang="en-US" sz="2300">
                          <a:solidFill>
                            <a:srgbClr val="000000"/>
                          </a:solidFill>
                          <a:effectLst/>
                        </a:rPr>
                        <a:t>Fraction of closed triangles</a:t>
                      </a:r>
                    </a:p>
                  </a:txBody>
                  <a:tcPr marL="58658" marR="58658" marT="21998" marB="21998" anchor="ctr"/>
                </a:tc>
                <a:tc>
                  <a:txBody>
                    <a:bodyPr/>
                    <a:lstStyle/>
                    <a:p>
                      <a:r>
                        <a:rPr lang="en-US" altLang="zh-CN" sz="2300">
                          <a:solidFill>
                            <a:srgbClr val="000000"/>
                          </a:solidFill>
                          <a:effectLst/>
                        </a:rPr>
                        <a:t>0.2647</a:t>
                      </a:r>
                    </a:p>
                  </a:txBody>
                  <a:tcPr marL="58658" marR="58658" marT="21998" marB="21998" anchor="ctr"/>
                </a:tc>
                <a:extLst>
                  <a:ext uri="{0D108BD9-81ED-4DB2-BD59-A6C34878D82A}">
                    <a16:rowId xmlns:a16="http://schemas.microsoft.com/office/drawing/2014/main" val="4272148355"/>
                  </a:ext>
                </a:extLst>
              </a:tr>
              <a:tr h="784763">
                <a:tc>
                  <a:txBody>
                    <a:bodyPr/>
                    <a:lstStyle/>
                    <a:p>
                      <a:r>
                        <a:rPr lang="en-US" sz="2300">
                          <a:solidFill>
                            <a:srgbClr val="000000"/>
                          </a:solidFill>
                          <a:effectLst/>
                        </a:rPr>
                        <a:t>Diameter (longest shortest path)</a:t>
                      </a:r>
                    </a:p>
                  </a:txBody>
                  <a:tcPr marL="58658" marR="58658" marT="21998" marB="21998" anchor="ctr"/>
                </a:tc>
                <a:tc>
                  <a:txBody>
                    <a:bodyPr/>
                    <a:lstStyle/>
                    <a:p>
                      <a:r>
                        <a:rPr lang="en-US" altLang="zh-CN" sz="2300">
                          <a:solidFill>
                            <a:srgbClr val="000000"/>
                          </a:solidFill>
                          <a:effectLst/>
                        </a:rPr>
                        <a:t>8</a:t>
                      </a:r>
                    </a:p>
                  </a:txBody>
                  <a:tcPr marL="58658" marR="58658" marT="21998" marB="21998" anchor="ctr"/>
                </a:tc>
                <a:extLst>
                  <a:ext uri="{0D108BD9-81ED-4DB2-BD59-A6C34878D82A}">
                    <a16:rowId xmlns:a16="http://schemas.microsoft.com/office/drawing/2014/main" val="788334970"/>
                  </a:ext>
                </a:extLst>
              </a:tr>
              <a:tr h="441815">
                <a:tc>
                  <a:txBody>
                    <a:bodyPr/>
                    <a:lstStyle/>
                    <a:p>
                      <a:r>
                        <a:rPr lang="en-US" sz="2300">
                          <a:solidFill>
                            <a:srgbClr val="000000"/>
                          </a:solidFill>
                          <a:effectLst/>
                        </a:rPr>
                        <a:t>Average cost</a:t>
                      </a:r>
                    </a:p>
                  </a:txBody>
                  <a:tcPr marL="58658" marR="58658" marT="21998" marB="21998" anchor="ctr"/>
                </a:tc>
                <a:tc>
                  <a:txBody>
                    <a:bodyPr/>
                    <a:lstStyle/>
                    <a:p>
                      <a:r>
                        <a:rPr lang="en-US" altLang="zh-CN" sz="2300" dirty="0">
                          <a:solidFill>
                            <a:srgbClr val="000000"/>
                          </a:solidFill>
                          <a:effectLst/>
                        </a:rPr>
                        <a:t>3.6925</a:t>
                      </a:r>
                    </a:p>
                  </a:txBody>
                  <a:tcPr marL="58658" marR="58658" marT="21998" marB="21998" anchor="ctr"/>
                </a:tc>
                <a:extLst>
                  <a:ext uri="{0D108BD9-81ED-4DB2-BD59-A6C34878D82A}">
                    <a16:rowId xmlns:a16="http://schemas.microsoft.com/office/drawing/2014/main" val="2399035342"/>
                  </a:ext>
                </a:extLst>
              </a:tr>
            </a:tbl>
          </a:graphicData>
        </a:graphic>
      </p:graphicFrame>
    </p:spTree>
    <p:extLst>
      <p:ext uri="{BB962C8B-B14F-4D97-AF65-F5344CB8AC3E}">
        <p14:creationId xmlns:p14="http://schemas.microsoft.com/office/powerpoint/2010/main" val="7318179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EA9E6440-28AB-43CB-B9F2-B84F6A1877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7242" y="365124"/>
            <a:ext cx="5431537" cy="5797296"/>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8A87242-A73A-42B9-8042-060F5A2F34D7}"/>
              </a:ext>
            </a:extLst>
          </p:cNvPr>
          <p:cNvSpPr txBox="1"/>
          <p:nvPr/>
        </p:nvSpPr>
        <p:spPr>
          <a:xfrm>
            <a:off x="839338" y="704088"/>
            <a:ext cx="4804011" cy="1188720"/>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altLang="zh-CN" sz="4000">
                <a:solidFill>
                  <a:schemeClr val="bg1"/>
                </a:solidFill>
                <a:latin typeface="+mj-lt"/>
                <a:ea typeface="+mj-ea"/>
                <a:cs typeface="+mj-cs"/>
              </a:rPr>
              <a:t>Citeseer Dataset</a:t>
            </a:r>
          </a:p>
        </p:txBody>
      </p:sp>
      <p:sp>
        <p:nvSpPr>
          <p:cNvPr id="5" name="Rectangle 1">
            <a:extLst>
              <a:ext uri="{FF2B5EF4-FFF2-40B4-BE49-F238E27FC236}">
                <a16:creationId xmlns:a16="http://schemas.microsoft.com/office/drawing/2014/main" id="{99E7D0B4-39A8-46A1-9418-412669965C7A}"/>
              </a:ext>
            </a:extLst>
          </p:cNvPr>
          <p:cNvSpPr>
            <a:spLocks noChangeArrowheads="1"/>
          </p:cNvSpPr>
          <p:nvPr/>
        </p:nvSpPr>
        <p:spPr bwMode="auto">
          <a:xfrm>
            <a:off x="839338" y="2066544"/>
            <a:ext cx="4804011" cy="3781035"/>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0" compatLnSpc="1">
            <a:prstTxWarp prst="textNoShape">
              <a:avLst/>
            </a:prstTxWarp>
            <a:normAutofit/>
          </a:bodyPr>
          <a:lstStyle/>
          <a:p>
            <a:pPr lvl="0" indent="-228600" fontAlgn="base">
              <a:lnSpc>
                <a:spcPct val="90000"/>
              </a:lnSpc>
              <a:spcBef>
                <a:spcPct val="0"/>
              </a:spcBef>
              <a:spcAft>
                <a:spcPts val="600"/>
              </a:spcAft>
              <a:buFont typeface="Arial" panose="020B0604020202020204" pitchFamily="34" charset="0"/>
              <a:buChar char="•"/>
            </a:pPr>
            <a:r>
              <a:rPr lang="en-US" altLang="zh-CN" sz="2200">
                <a:solidFill>
                  <a:schemeClr val="bg1"/>
                </a:solidFill>
              </a:rPr>
              <a:t>This dataset consists of 3312 scientific publications classified into one of six classes. The citation network consists of 4732 links. Each publication in the dataset is described by a 0/1-valued word vector indicating the absence/presence of the corresponding word from the dictionary. The dictionary consists of 3703 unique words.</a:t>
            </a:r>
            <a:endParaRPr kumimoji="0" lang="en-US" altLang="zh-CN" sz="2200" b="0" i="0" u="none" strike="noStrike" cap="none" normalizeH="0" baseline="0">
              <a:ln>
                <a:noFill/>
              </a:ln>
              <a:solidFill>
                <a:schemeClr val="bg1"/>
              </a:solidFill>
              <a:effectLst/>
            </a:endParaRPr>
          </a:p>
        </p:txBody>
      </p:sp>
      <p:pic>
        <p:nvPicPr>
          <p:cNvPr id="3" name="Picture 2">
            <a:extLst>
              <a:ext uri="{FF2B5EF4-FFF2-40B4-BE49-F238E27FC236}">
                <a16:creationId xmlns:a16="http://schemas.microsoft.com/office/drawing/2014/main" id="{0EE60B04-A2E0-4113-AF39-E054CA1583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27934" y="365124"/>
            <a:ext cx="2256616" cy="2194560"/>
          </a:xfrm>
          <a:prstGeom prst="rect">
            <a:avLst/>
          </a:prstGeom>
        </p:spPr>
      </p:pic>
      <p:pic>
        <p:nvPicPr>
          <p:cNvPr id="9" name="Picture 8" descr="A diagram of a tree&#10;&#10;Description automatically generated with low confidence">
            <a:extLst>
              <a:ext uri="{FF2B5EF4-FFF2-40B4-BE49-F238E27FC236}">
                <a16:creationId xmlns:a16="http://schemas.microsoft.com/office/drawing/2014/main" id="{EA000E5D-835E-40D9-84DE-2E9BD254B5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78718" y="674076"/>
            <a:ext cx="3116706" cy="1885607"/>
          </a:xfrm>
          <a:prstGeom prst="rect">
            <a:avLst/>
          </a:prstGeom>
        </p:spPr>
      </p:pic>
      <p:graphicFrame>
        <p:nvGraphicFramePr>
          <p:cNvPr id="4" name="Content Placeholder 3">
            <a:extLst>
              <a:ext uri="{FF2B5EF4-FFF2-40B4-BE49-F238E27FC236}">
                <a16:creationId xmlns:a16="http://schemas.microsoft.com/office/drawing/2014/main" id="{4B6D179C-B3C8-41F1-AB19-489ED4071468}"/>
              </a:ext>
            </a:extLst>
          </p:cNvPr>
          <p:cNvGraphicFramePr>
            <a:graphicFrameLocks noGrp="1"/>
          </p:cNvGraphicFramePr>
          <p:nvPr>
            <p:ph idx="1"/>
            <p:extLst>
              <p:ext uri="{D42A27DB-BD31-4B8C-83A1-F6EECF244321}">
                <p14:modId xmlns:p14="http://schemas.microsoft.com/office/powerpoint/2010/main" val="446509330"/>
              </p:ext>
            </p:extLst>
          </p:nvPr>
        </p:nvGraphicFramePr>
        <p:xfrm>
          <a:off x="6253222" y="2838486"/>
          <a:ext cx="5431537" cy="3252424"/>
        </p:xfrm>
        <a:graphic>
          <a:graphicData uri="http://schemas.openxmlformats.org/drawingml/2006/table">
            <a:tbl>
              <a:tblPr firstRow="1" bandRow="1">
                <a:tableStyleId>{7E9639D4-E3E2-4D34-9284-5A2195B3D0D7}</a:tableStyleId>
              </a:tblPr>
              <a:tblGrid>
                <a:gridCol w="3933879">
                  <a:extLst>
                    <a:ext uri="{9D8B030D-6E8A-4147-A177-3AD203B41FA5}">
                      <a16:colId xmlns:a16="http://schemas.microsoft.com/office/drawing/2014/main" val="3854281048"/>
                    </a:ext>
                  </a:extLst>
                </a:gridCol>
                <a:gridCol w="1497658">
                  <a:extLst>
                    <a:ext uri="{9D8B030D-6E8A-4147-A177-3AD203B41FA5}">
                      <a16:colId xmlns:a16="http://schemas.microsoft.com/office/drawing/2014/main" val="2151612580"/>
                    </a:ext>
                  </a:extLst>
                </a:gridCol>
              </a:tblGrid>
              <a:tr h="440761">
                <a:tc gridSpan="2">
                  <a:txBody>
                    <a:bodyPr/>
                    <a:lstStyle/>
                    <a:p>
                      <a:pPr algn="l"/>
                      <a:r>
                        <a:rPr lang="en-US" sz="2200" b="0">
                          <a:solidFill>
                            <a:srgbClr val="FFFFFF"/>
                          </a:solidFill>
                          <a:effectLst/>
                        </a:rPr>
                        <a:t>Dataset statistics</a:t>
                      </a:r>
                      <a:endParaRPr lang="en-US" sz="2200" b="0" i="0">
                        <a:solidFill>
                          <a:srgbClr val="FFFFFF"/>
                        </a:solidFill>
                        <a:effectLst/>
                      </a:endParaRPr>
                    </a:p>
                  </a:txBody>
                  <a:tcPr marL="70192" marR="70192" marT="35097" marB="35097" anchor="ctr"/>
                </a:tc>
                <a:tc hMerge="1">
                  <a:txBody>
                    <a:bodyPr/>
                    <a:lstStyle/>
                    <a:p>
                      <a:endParaRPr lang="zh-CN" altLang="en-US"/>
                    </a:p>
                  </a:txBody>
                  <a:tcPr/>
                </a:tc>
                <a:extLst>
                  <a:ext uri="{0D108BD9-81ED-4DB2-BD59-A6C34878D82A}">
                    <a16:rowId xmlns:a16="http://schemas.microsoft.com/office/drawing/2014/main" val="2658316609"/>
                  </a:ext>
                </a:extLst>
              </a:tr>
              <a:tr h="412685">
                <a:tc>
                  <a:txBody>
                    <a:bodyPr/>
                    <a:lstStyle/>
                    <a:p>
                      <a:r>
                        <a:rPr lang="en-US" sz="2200">
                          <a:solidFill>
                            <a:srgbClr val="000000"/>
                          </a:solidFill>
                          <a:effectLst/>
                        </a:rPr>
                        <a:t>Nodes</a:t>
                      </a:r>
                    </a:p>
                  </a:txBody>
                  <a:tcPr marL="56153" marR="56153" marT="21059" marB="21059" anchor="ctr"/>
                </a:tc>
                <a:tc>
                  <a:txBody>
                    <a:bodyPr/>
                    <a:lstStyle/>
                    <a:p>
                      <a:r>
                        <a:rPr lang="en-US" altLang="zh-CN" sz="2200">
                          <a:solidFill>
                            <a:srgbClr val="000000"/>
                          </a:solidFill>
                          <a:effectLst/>
                        </a:rPr>
                        <a:t>3312</a:t>
                      </a:r>
                    </a:p>
                  </a:txBody>
                  <a:tcPr marL="56153" marR="56153" marT="21059" marB="21059" anchor="ctr"/>
                </a:tc>
                <a:extLst>
                  <a:ext uri="{0D108BD9-81ED-4DB2-BD59-A6C34878D82A}">
                    <a16:rowId xmlns:a16="http://schemas.microsoft.com/office/drawing/2014/main" val="1645472260"/>
                  </a:ext>
                </a:extLst>
              </a:tr>
              <a:tr h="412685">
                <a:tc>
                  <a:txBody>
                    <a:bodyPr/>
                    <a:lstStyle/>
                    <a:p>
                      <a:r>
                        <a:rPr lang="en-US" sz="2200">
                          <a:solidFill>
                            <a:srgbClr val="000000"/>
                          </a:solidFill>
                          <a:effectLst/>
                        </a:rPr>
                        <a:t>Edges</a:t>
                      </a:r>
                    </a:p>
                  </a:txBody>
                  <a:tcPr marL="56153" marR="56153" marT="21059" marB="21059" anchor="ctr"/>
                </a:tc>
                <a:tc>
                  <a:txBody>
                    <a:bodyPr/>
                    <a:lstStyle/>
                    <a:p>
                      <a:r>
                        <a:rPr lang="en-US" altLang="zh-CN" sz="2200">
                          <a:solidFill>
                            <a:srgbClr val="000000"/>
                          </a:solidFill>
                          <a:effectLst/>
                        </a:rPr>
                        <a:t>4732</a:t>
                      </a:r>
                    </a:p>
                  </a:txBody>
                  <a:tcPr marL="56153" marR="56153" marT="21059" marB="21059" anchor="ctr"/>
                </a:tc>
                <a:extLst>
                  <a:ext uri="{0D108BD9-81ED-4DB2-BD59-A6C34878D82A}">
                    <a16:rowId xmlns:a16="http://schemas.microsoft.com/office/drawing/2014/main" val="1629504228"/>
                  </a:ext>
                </a:extLst>
              </a:tr>
              <a:tr h="412685">
                <a:tc>
                  <a:txBody>
                    <a:bodyPr/>
                    <a:lstStyle/>
                    <a:p>
                      <a:r>
                        <a:rPr lang="en-US" sz="2200">
                          <a:solidFill>
                            <a:srgbClr val="000000"/>
                          </a:solidFill>
                          <a:effectLst/>
                        </a:rPr>
                        <a:t>Number of triangles</a:t>
                      </a:r>
                    </a:p>
                  </a:txBody>
                  <a:tcPr marL="56153" marR="56153" marT="21059" marB="21059" anchor="ctr"/>
                </a:tc>
                <a:tc>
                  <a:txBody>
                    <a:bodyPr/>
                    <a:lstStyle/>
                    <a:p>
                      <a:r>
                        <a:rPr lang="en-US" altLang="zh-CN" sz="2200">
                          <a:solidFill>
                            <a:srgbClr val="000000"/>
                          </a:solidFill>
                          <a:effectLst/>
                        </a:rPr>
                        <a:t>0</a:t>
                      </a:r>
                    </a:p>
                  </a:txBody>
                  <a:tcPr marL="56153" marR="56153" marT="21059" marB="21059" anchor="ctr"/>
                </a:tc>
                <a:extLst>
                  <a:ext uri="{0D108BD9-81ED-4DB2-BD59-A6C34878D82A}">
                    <a16:rowId xmlns:a16="http://schemas.microsoft.com/office/drawing/2014/main" val="780041195"/>
                  </a:ext>
                </a:extLst>
              </a:tr>
              <a:tr h="412685">
                <a:tc>
                  <a:txBody>
                    <a:bodyPr/>
                    <a:lstStyle/>
                    <a:p>
                      <a:r>
                        <a:rPr lang="en-US" sz="2200">
                          <a:solidFill>
                            <a:srgbClr val="000000"/>
                          </a:solidFill>
                          <a:effectLst/>
                        </a:rPr>
                        <a:t>Fraction of closed triangles</a:t>
                      </a:r>
                    </a:p>
                  </a:txBody>
                  <a:tcPr marL="56153" marR="56153" marT="21059" marB="21059" anchor="ctr"/>
                </a:tc>
                <a:tc>
                  <a:txBody>
                    <a:bodyPr/>
                    <a:lstStyle/>
                    <a:p>
                      <a:r>
                        <a:rPr lang="en-US" altLang="zh-CN" sz="2200">
                          <a:solidFill>
                            <a:srgbClr val="000000"/>
                          </a:solidFill>
                          <a:effectLst/>
                        </a:rPr>
                        <a:t>0</a:t>
                      </a:r>
                    </a:p>
                  </a:txBody>
                  <a:tcPr marL="56153" marR="56153" marT="21059" marB="21059" anchor="ctr"/>
                </a:tc>
                <a:extLst>
                  <a:ext uri="{0D108BD9-81ED-4DB2-BD59-A6C34878D82A}">
                    <a16:rowId xmlns:a16="http://schemas.microsoft.com/office/drawing/2014/main" val="4272148355"/>
                  </a:ext>
                </a:extLst>
              </a:tr>
              <a:tr h="748238">
                <a:tc>
                  <a:txBody>
                    <a:bodyPr/>
                    <a:lstStyle/>
                    <a:p>
                      <a:r>
                        <a:rPr lang="en-US" sz="2200">
                          <a:solidFill>
                            <a:srgbClr val="000000"/>
                          </a:solidFill>
                          <a:effectLst/>
                        </a:rPr>
                        <a:t>Diameter (longest shortest path)</a:t>
                      </a:r>
                    </a:p>
                  </a:txBody>
                  <a:tcPr marL="56153" marR="56153" marT="21059" marB="21059" anchor="ctr"/>
                </a:tc>
                <a:tc>
                  <a:txBody>
                    <a:bodyPr/>
                    <a:lstStyle/>
                    <a:p>
                      <a:r>
                        <a:rPr lang="en-US" altLang="zh-CN" sz="2200">
                          <a:solidFill>
                            <a:srgbClr val="000000"/>
                          </a:solidFill>
                          <a:effectLst/>
                        </a:rPr>
                        <a:t>6</a:t>
                      </a:r>
                    </a:p>
                  </a:txBody>
                  <a:tcPr marL="56153" marR="56153" marT="21059" marB="21059" anchor="ctr"/>
                </a:tc>
                <a:extLst>
                  <a:ext uri="{0D108BD9-81ED-4DB2-BD59-A6C34878D82A}">
                    <a16:rowId xmlns:a16="http://schemas.microsoft.com/office/drawing/2014/main" val="788334970"/>
                  </a:ext>
                </a:extLst>
              </a:tr>
              <a:tr h="412685">
                <a:tc>
                  <a:txBody>
                    <a:bodyPr/>
                    <a:lstStyle/>
                    <a:p>
                      <a:r>
                        <a:rPr lang="en-US" sz="2200">
                          <a:solidFill>
                            <a:srgbClr val="000000"/>
                          </a:solidFill>
                          <a:effectLst/>
                        </a:rPr>
                        <a:t>Average cost</a:t>
                      </a:r>
                    </a:p>
                  </a:txBody>
                  <a:tcPr marL="56153" marR="56153" marT="21059" marB="21059" anchor="ctr"/>
                </a:tc>
                <a:tc>
                  <a:txBody>
                    <a:bodyPr/>
                    <a:lstStyle/>
                    <a:p>
                      <a:r>
                        <a:rPr lang="en-US" altLang="zh-CN" sz="2200">
                          <a:solidFill>
                            <a:srgbClr val="000000"/>
                          </a:solidFill>
                          <a:effectLst/>
                        </a:rPr>
                        <a:t>3.6541</a:t>
                      </a:r>
                    </a:p>
                  </a:txBody>
                  <a:tcPr marL="56153" marR="56153" marT="21059" marB="21059" anchor="ctr"/>
                </a:tc>
                <a:extLst>
                  <a:ext uri="{0D108BD9-81ED-4DB2-BD59-A6C34878D82A}">
                    <a16:rowId xmlns:a16="http://schemas.microsoft.com/office/drawing/2014/main" val="2399035342"/>
                  </a:ext>
                </a:extLst>
              </a:tr>
            </a:tbl>
          </a:graphicData>
        </a:graphic>
      </p:graphicFrame>
    </p:spTree>
    <p:extLst>
      <p:ext uri="{BB962C8B-B14F-4D97-AF65-F5344CB8AC3E}">
        <p14:creationId xmlns:p14="http://schemas.microsoft.com/office/powerpoint/2010/main" val="38571684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85903" y="2955278"/>
            <a:ext cx="3985385" cy="1754326"/>
          </a:xfrm>
          <a:prstGeom prst="rect">
            <a:avLst/>
          </a:prstGeom>
          <a:noFill/>
        </p:spPr>
        <p:txBody>
          <a:bodyPr wrap="none" rtlCol="0">
            <a:spAutoFit/>
          </a:bodyPr>
          <a:lstStyle/>
          <a:p>
            <a:pPr algn="r"/>
            <a:r>
              <a:rPr lang="en-US" sz="5400" b="1" dirty="0">
                <a:solidFill>
                  <a:schemeClr val="tx2"/>
                </a:solidFill>
                <a:latin typeface="Segoe UI" panose="020B0502040204020203" pitchFamily="34" charset="0"/>
                <a:ea typeface="微软雅黑" panose="020B0503020204020204" pitchFamily="34" charset="-122"/>
                <a:cs typeface="+mn-ea"/>
                <a:sym typeface="Segoe UI" panose="020B0502040204020203" pitchFamily="34" charset="0"/>
              </a:rPr>
              <a:t>Community</a:t>
            </a:r>
          </a:p>
          <a:p>
            <a:pPr algn="r"/>
            <a:r>
              <a:rPr lang="en-US" sz="5400" b="1" dirty="0">
                <a:solidFill>
                  <a:schemeClr val="tx2"/>
                </a:solidFill>
                <a:latin typeface="Segoe UI" panose="020B0502040204020203" pitchFamily="34" charset="0"/>
                <a:ea typeface="微软雅黑" panose="020B0503020204020204" pitchFamily="34" charset="-122"/>
                <a:cs typeface="+mn-ea"/>
                <a:sym typeface="Segoe UI" panose="020B0502040204020203" pitchFamily="34" charset="0"/>
              </a:rPr>
              <a:t>Detection</a:t>
            </a:r>
          </a:p>
        </p:txBody>
      </p:sp>
      <p:sp>
        <p:nvSpPr>
          <p:cNvPr id="6" name="TextBox 5"/>
          <p:cNvSpPr txBox="1"/>
          <p:nvPr/>
        </p:nvSpPr>
        <p:spPr>
          <a:xfrm>
            <a:off x="1833954" y="1816505"/>
            <a:ext cx="3137334" cy="1138773"/>
          </a:xfrm>
          <a:prstGeom prst="rect">
            <a:avLst/>
          </a:prstGeom>
          <a:noFill/>
        </p:spPr>
        <p:txBody>
          <a:bodyPr wrap="none" rtlCol="0">
            <a:spAutoFit/>
          </a:bodyPr>
          <a:lstStyle/>
          <a:p>
            <a:pPr algn="r"/>
            <a:r>
              <a:rPr lang="en-US" sz="6800" b="1" dirty="0">
                <a:solidFill>
                  <a:schemeClr val="tx2"/>
                </a:solidFill>
                <a:latin typeface="Segoe UI" panose="020B0502040204020203" pitchFamily="34" charset="0"/>
                <a:ea typeface="微软雅黑" panose="020B0503020204020204" pitchFamily="34" charset="-122"/>
                <a:cs typeface="+mn-ea"/>
                <a:sym typeface="Segoe UI" panose="020B0502040204020203" pitchFamily="34" charset="0"/>
              </a:rPr>
              <a:t>PART II</a:t>
            </a:r>
          </a:p>
        </p:txBody>
      </p:sp>
      <p:pic>
        <p:nvPicPr>
          <p:cNvPr id="66" name="Picture 3">
            <a:extLst>
              <a:ext uri="{FF2B5EF4-FFF2-40B4-BE49-F238E27FC236}">
                <a16:creationId xmlns:a16="http://schemas.microsoft.com/office/drawing/2014/main" id="{7E9BF8CD-DA10-436F-9C1E-41A1A06A96BC}"/>
              </a:ext>
            </a:extLst>
          </p:cNvPr>
          <p:cNvPicPr>
            <a:picLocks noGrp="1" noChangeAspect="1"/>
          </p:cNvPicPr>
          <p:nvPr>
            <p:ph type="pic" sz="quarter" idx="14"/>
          </p:nvPr>
        </p:nvPicPr>
        <p:blipFill>
          <a:blip r:embed="rId2">
            <a:extLst>
              <a:ext uri="{28A0092B-C50C-407E-A947-70E740481C1C}">
                <a14:useLocalDpi xmlns:a14="http://schemas.microsoft.com/office/drawing/2010/main" val="0"/>
              </a:ext>
            </a:extLst>
          </a:blip>
          <a:srcRect l="17248" r="17248"/>
          <a:stretch>
            <a:fillRect/>
          </a:stretch>
        </p:blipFill>
        <p:spPr bwMode="auto">
          <a:xfrm>
            <a:off x="6254246" y="56356"/>
            <a:ext cx="5546725" cy="67452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3899167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855E598-B96D-4426-A1BF-44A21A4DCACC}"/>
              </a:ext>
            </a:extLst>
          </p:cNvPr>
          <p:cNvSpPr/>
          <p:nvPr/>
        </p:nvSpPr>
        <p:spPr>
          <a:xfrm>
            <a:off x="0" y="0"/>
            <a:ext cx="12192000" cy="1614488"/>
          </a:xfrm>
          <a:prstGeom prst="rect">
            <a:avLst/>
          </a:prstGeom>
          <a:solidFill>
            <a:srgbClr val="404040"/>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dirty="0"/>
          </a:p>
        </p:txBody>
      </p:sp>
      <p:sp>
        <p:nvSpPr>
          <p:cNvPr id="2" name="Title 1">
            <a:extLst>
              <a:ext uri="{FF2B5EF4-FFF2-40B4-BE49-F238E27FC236}">
                <a16:creationId xmlns:a16="http://schemas.microsoft.com/office/drawing/2014/main" id="{5D7C27BE-05F8-4212-8EA1-77459F8878F8}"/>
              </a:ext>
            </a:extLst>
          </p:cNvPr>
          <p:cNvSpPr>
            <a:spLocks noGrp="1"/>
          </p:cNvSpPr>
          <p:nvPr>
            <p:ph type="title"/>
          </p:nvPr>
        </p:nvSpPr>
        <p:spPr>
          <a:xfrm>
            <a:off x="838200" y="144462"/>
            <a:ext cx="10515600" cy="1325563"/>
          </a:xfrm>
        </p:spPr>
        <p:txBody>
          <a:bodyPr/>
          <a:lstStyle/>
          <a:p>
            <a:r>
              <a:rPr lang="en-US" altLang="zh-CN" dirty="0">
                <a:solidFill>
                  <a:schemeClr val="accent4">
                    <a:lumMod val="40000"/>
                    <a:lumOff val="60000"/>
                  </a:schemeClr>
                </a:solidFill>
              </a:rPr>
              <a:t>Community Detection</a:t>
            </a:r>
            <a:endParaRPr lang="zh-CN" altLang="en-US" dirty="0">
              <a:solidFill>
                <a:schemeClr val="accent4">
                  <a:lumMod val="40000"/>
                  <a:lumOff val="60000"/>
                </a:schemeClr>
              </a:solidFill>
            </a:endParaRPr>
          </a:p>
        </p:txBody>
      </p:sp>
      <p:pic>
        <p:nvPicPr>
          <p:cNvPr id="5" name="Picture 4">
            <a:extLst>
              <a:ext uri="{FF2B5EF4-FFF2-40B4-BE49-F238E27FC236}">
                <a16:creationId xmlns:a16="http://schemas.microsoft.com/office/drawing/2014/main" id="{4B0176FF-8CF5-45E1-AB06-711FD1707993}"/>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9137780" y="2487481"/>
            <a:ext cx="2923592" cy="2768764"/>
          </a:xfrm>
          <a:prstGeom prst="rect">
            <a:avLst/>
          </a:prstGeom>
        </p:spPr>
      </p:pic>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D8C42F7-7881-469C-863E-2DAE799AE850}"/>
                  </a:ext>
                </a:extLst>
              </p:cNvPr>
              <p:cNvSpPr>
                <a:spLocks noGrp="1"/>
              </p:cNvSpPr>
              <p:nvPr>
                <p:ph idx="1"/>
              </p:nvPr>
            </p:nvSpPr>
            <p:spPr>
              <a:xfrm>
                <a:off x="328128" y="2487481"/>
                <a:ext cx="8809652" cy="2856593"/>
              </a:xfrm>
            </p:spPr>
            <p:txBody>
              <a:bodyPr>
                <a:normAutofit/>
              </a:bodyPr>
              <a:lstStyle/>
              <a:p>
                <a:pPr marL="0" indent="0">
                  <a:buNone/>
                </a:pPr>
                <a:r>
                  <a:rPr lang="en-US" altLang="zh-CN" dirty="0">
                    <a:solidFill>
                      <a:schemeClr val="bg1">
                        <a:lumMod val="50000"/>
                      </a:schemeClr>
                    </a:solidFill>
                  </a:rPr>
                  <a:t>Communities: </a:t>
                </a:r>
                <a:r>
                  <a:rPr lang="en-US" altLang="zh-CN" dirty="0"/>
                  <a:t>sets of tightly connected nodes</a:t>
                </a:r>
              </a:p>
              <a:p>
                <a:pPr marL="0" indent="0">
                  <a:buNone/>
                </a:pPr>
                <a:endParaRPr lang="en-US" altLang="zh-CN" u="sng" dirty="0">
                  <a:solidFill>
                    <a:schemeClr val="bg1">
                      <a:lumMod val="50000"/>
                    </a:schemeClr>
                  </a:solidFill>
                </a:endParaRPr>
              </a:p>
              <a:p>
                <a:pPr marL="0" indent="0">
                  <a:buNone/>
                </a:pPr>
                <a:r>
                  <a:rPr lang="en-US" altLang="zh-CN" u="sng" dirty="0">
                    <a:solidFill>
                      <a:schemeClr val="bg1">
                        <a:lumMod val="50000"/>
                      </a:schemeClr>
                    </a:solidFill>
                  </a:rPr>
                  <a:t>Define: </a:t>
                </a:r>
                <a:r>
                  <a:rPr lang="en-US" altLang="zh-CN" dirty="0"/>
                  <a:t>Modularity </a:t>
                </a:r>
                <a:r>
                  <a:rPr lang="zh-CN" altLang="en-US" dirty="0"/>
                  <a:t>𝑸</a:t>
                </a:r>
                <a:r>
                  <a:rPr lang="en-US" altLang="zh-CN" dirty="0"/>
                  <a:t>, A measure of how well a network is partitioned into communities: </a:t>
                </a:r>
              </a:p>
              <a:p>
                <a:pPr marL="0" indent="0" algn="ctr">
                  <a:buNone/>
                </a:pPr>
                <a:r>
                  <a:rPr lang="en-US" altLang="zh-CN" sz="2000" b="1" u="none" strike="noStrike" baseline="0" dirty="0">
                    <a:latin typeface="TimesNewRomanPS-BoldItalicMT"/>
                  </a:rPr>
                  <a:t>Q </a:t>
                </a:r>
                <a14:m>
                  <m:oMath xmlns:m="http://schemas.openxmlformats.org/officeDocument/2006/math">
                    <m:r>
                      <a:rPr lang="en-US" altLang="zh-CN" sz="2000" b="1" i="0" u="none" strike="noStrike" baseline="0" smtClean="0">
                        <a:latin typeface="Cambria Math" panose="02040503050406030204" pitchFamily="18" charset="0"/>
                      </a:rPr>
                      <m:t>∝</m:t>
                    </m:r>
                  </m:oMath>
                </a14:m>
                <a:r>
                  <a:rPr lang="en-US" altLang="zh-CN" sz="2000" b="1" u="none" strike="noStrike" baseline="0" dirty="0">
                    <a:latin typeface="SymbolMT"/>
                  </a:rPr>
                  <a:t> </a:t>
                </a:r>
                <a14:m>
                  <m:oMath xmlns:m="http://schemas.openxmlformats.org/officeDocument/2006/math">
                    <m:sSub>
                      <m:sSubPr>
                        <m:ctrlPr>
                          <a:rPr lang="en-US" altLang="zh-CN" sz="2000" b="1" i="1" u="none" strike="noStrike" baseline="0" dirty="0" smtClean="0">
                            <a:solidFill>
                              <a:srgbClr val="836967"/>
                            </a:solidFill>
                            <a:latin typeface="Cambria Math" panose="02040503050406030204" pitchFamily="18" charset="0"/>
                          </a:rPr>
                        </m:ctrlPr>
                      </m:sSubPr>
                      <m:e>
                        <m:r>
                          <a:rPr lang="en-US" altLang="zh-CN" sz="2000" b="1" i="0" u="none" strike="noStrike" baseline="0" dirty="0" smtClean="0">
                            <a:latin typeface="Cambria Math" panose="02040503050406030204" pitchFamily="18" charset="0"/>
                          </a:rPr>
                          <m:t>𝚺</m:t>
                        </m:r>
                      </m:e>
                      <m:sub>
                        <m:r>
                          <a:rPr lang="en-US" altLang="zh-CN" sz="2000" b="1" i="0" u="none" strike="noStrike" baseline="0" dirty="0" smtClean="0">
                            <a:latin typeface="Cambria Math" panose="02040503050406030204" pitchFamily="18" charset="0"/>
                          </a:rPr>
                          <m:t>𝐬</m:t>
                        </m:r>
                        <m:r>
                          <a:rPr lang="en-US" altLang="zh-CN" sz="2000" b="1" i="0" u="none" strike="noStrike" baseline="0" dirty="0" smtClean="0">
                            <a:latin typeface="Cambria Math" panose="02040503050406030204" pitchFamily="18" charset="0"/>
                          </a:rPr>
                          <m:t>𝛜</m:t>
                        </m:r>
                        <m:r>
                          <a:rPr lang="en-US" altLang="zh-CN" sz="2000" b="1" i="0" u="none" strike="noStrike" baseline="0" dirty="0" smtClean="0">
                            <a:latin typeface="Cambria Math" panose="02040503050406030204" pitchFamily="18" charset="0"/>
                          </a:rPr>
                          <m:t>𝐒</m:t>
                        </m:r>
                      </m:sub>
                    </m:sSub>
                    <m:r>
                      <a:rPr lang="en-US" altLang="zh-CN" sz="2000" b="1" i="0" u="none" strike="noStrike" baseline="0" dirty="0" smtClean="0">
                        <a:latin typeface="Cambria Math" panose="02040503050406030204" pitchFamily="18" charset="0"/>
                      </a:rPr>
                      <m:t>[</m:t>
                    </m:r>
                  </m:oMath>
                </a14:m>
                <a:r>
                  <a:rPr lang="en-US" altLang="zh-CN" sz="2000" b="1" u="none" strike="noStrike" baseline="0" dirty="0">
                    <a:latin typeface="TimesNewRomanPS-BoldMT"/>
                  </a:rPr>
                  <a:t> </a:t>
                </a:r>
                <a:r>
                  <a:rPr lang="en-US" altLang="zh-CN" sz="2000" b="1" i="1" u="none" strike="noStrike" baseline="0" dirty="0">
                    <a:latin typeface="TimesNewRomanPS-BoldMT"/>
                  </a:rPr>
                  <a:t>(# edges within group </a:t>
                </a:r>
                <a:r>
                  <a:rPr lang="en-US" altLang="zh-CN" sz="2000" b="1" i="1" u="none" strike="noStrike" baseline="0" dirty="0">
                    <a:latin typeface="TimesNewRomanPS-BoldItalicMT"/>
                  </a:rPr>
                  <a:t>s</a:t>
                </a:r>
                <a:r>
                  <a:rPr lang="en-US" altLang="zh-CN" sz="2000" b="1" i="1" u="none" strike="noStrike" baseline="0" dirty="0">
                    <a:latin typeface="TimesNewRomanPS-BoldMT"/>
                  </a:rPr>
                  <a:t>)</a:t>
                </a:r>
                <a:r>
                  <a:rPr lang="en-US" altLang="zh-CN" sz="2000" b="1" i="1" u="none" strike="noStrike" dirty="0">
                    <a:latin typeface="TimesNewRomanPS-BoldMT"/>
                  </a:rPr>
                  <a:t> </a:t>
                </a:r>
                <a:r>
                  <a:rPr lang="en-US" altLang="zh-CN" sz="2000" b="1" i="1" u="none" strike="noStrike" baseline="0" dirty="0">
                    <a:latin typeface="TimesNewRomanPS-BoldMT"/>
                  </a:rPr>
                  <a:t>– (expected # edges within group </a:t>
                </a:r>
                <a:r>
                  <a:rPr lang="en-US" altLang="zh-CN" sz="2000" b="1" i="1" u="none" strike="noStrike" baseline="0" dirty="0">
                    <a:latin typeface="TimesNewRomanPS-BoldItalicMT"/>
                  </a:rPr>
                  <a:t>s</a:t>
                </a:r>
                <a:r>
                  <a:rPr lang="en-US" altLang="zh-CN" sz="2000" b="1" i="1" u="none" strike="noStrike" baseline="0" dirty="0">
                    <a:latin typeface="TimesNewRomanPS-BoldMT"/>
                  </a:rPr>
                  <a:t>) </a:t>
                </a:r>
                <a:r>
                  <a:rPr lang="en-US" altLang="zh-CN" sz="2000" b="1" u="none" strike="noStrike" baseline="0" dirty="0">
                    <a:latin typeface="TimesNewRomanPS-BoldMT"/>
                  </a:rPr>
                  <a:t>]</a:t>
                </a:r>
              </a:p>
              <a:p>
                <a:pPr marL="0" indent="0">
                  <a:buNone/>
                </a:pPr>
                <a:endParaRPr lang="en-US" altLang="zh-CN" sz="2400" dirty="0"/>
              </a:p>
              <a:p>
                <a:pPr marL="0" indent="0">
                  <a:buNone/>
                </a:pPr>
                <a:endParaRPr lang="en-US" altLang="zh-CN" sz="2200" dirty="0"/>
              </a:p>
            </p:txBody>
          </p:sp>
        </mc:Choice>
        <mc:Fallback xmlns="">
          <p:sp>
            <p:nvSpPr>
              <p:cNvPr id="3" name="Content Placeholder 2">
                <a:extLst>
                  <a:ext uri="{FF2B5EF4-FFF2-40B4-BE49-F238E27FC236}">
                    <a16:creationId xmlns:a16="http://schemas.microsoft.com/office/drawing/2014/main" id="{BD8C42F7-7881-469C-863E-2DAE799AE850}"/>
                  </a:ext>
                </a:extLst>
              </p:cNvPr>
              <p:cNvSpPr>
                <a:spLocks noGrp="1" noRot="1" noChangeAspect="1" noMove="1" noResize="1" noEditPoints="1" noAdjustHandles="1" noChangeArrowheads="1" noChangeShapeType="1" noTextEdit="1"/>
              </p:cNvSpPr>
              <p:nvPr>
                <p:ph idx="1"/>
              </p:nvPr>
            </p:nvSpPr>
            <p:spPr>
              <a:xfrm>
                <a:off x="328128" y="2487481"/>
                <a:ext cx="8809652" cy="2856593"/>
              </a:xfrm>
              <a:blipFill>
                <a:blip r:embed="rId3"/>
                <a:stretch>
                  <a:fillRect l="-1453" t="-383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9302740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FE11F4E-C04E-49B4-BC9F-E7E6CAD072E3}"/>
              </a:ext>
            </a:extLst>
          </p:cNvPr>
          <p:cNvPicPr>
            <a:picLocks noChangeAspect="1"/>
          </p:cNvPicPr>
          <p:nvPr/>
        </p:nvPicPr>
        <p:blipFill>
          <a:blip r:embed="rId2">
            <a:clrChange>
              <a:clrFrom>
                <a:srgbClr val="000000"/>
              </a:clrFrom>
              <a:clrTo>
                <a:srgbClr val="000000">
                  <a:alpha val="0"/>
                </a:srgbClr>
              </a:clrTo>
            </a:clrChange>
          </a:blip>
          <a:stretch>
            <a:fillRect/>
          </a:stretch>
        </p:blipFill>
        <p:spPr>
          <a:xfrm>
            <a:off x="7973343" y="2114550"/>
            <a:ext cx="4218657" cy="3714750"/>
          </a:xfrm>
          <a:prstGeom prst="ellipse">
            <a:avLst/>
          </a:prstGeom>
          <a:ln>
            <a:noFill/>
          </a:ln>
          <a:effectLst>
            <a:softEdge rad="31750"/>
          </a:effectLst>
        </p:spPr>
      </p:pic>
      <p:sp>
        <p:nvSpPr>
          <p:cNvPr id="6" name="Rectangle 5">
            <a:extLst>
              <a:ext uri="{FF2B5EF4-FFF2-40B4-BE49-F238E27FC236}">
                <a16:creationId xmlns:a16="http://schemas.microsoft.com/office/drawing/2014/main" id="{0855E598-B96D-4426-A1BF-44A21A4DCACC}"/>
              </a:ext>
            </a:extLst>
          </p:cNvPr>
          <p:cNvSpPr/>
          <p:nvPr/>
        </p:nvSpPr>
        <p:spPr>
          <a:xfrm>
            <a:off x="0" y="0"/>
            <a:ext cx="12192000" cy="1614488"/>
          </a:xfrm>
          <a:prstGeom prst="rect">
            <a:avLst/>
          </a:prstGeom>
          <a:solidFill>
            <a:srgbClr val="404040"/>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dirty="0"/>
          </a:p>
        </p:txBody>
      </p:sp>
      <p:sp>
        <p:nvSpPr>
          <p:cNvPr id="2" name="Title 1">
            <a:extLst>
              <a:ext uri="{FF2B5EF4-FFF2-40B4-BE49-F238E27FC236}">
                <a16:creationId xmlns:a16="http://schemas.microsoft.com/office/drawing/2014/main" id="{5D7C27BE-05F8-4212-8EA1-77459F8878F8}"/>
              </a:ext>
            </a:extLst>
          </p:cNvPr>
          <p:cNvSpPr>
            <a:spLocks noGrp="1"/>
          </p:cNvSpPr>
          <p:nvPr>
            <p:ph type="title"/>
          </p:nvPr>
        </p:nvSpPr>
        <p:spPr>
          <a:xfrm>
            <a:off x="838200" y="144462"/>
            <a:ext cx="10515600" cy="1325563"/>
          </a:xfrm>
        </p:spPr>
        <p:txBody>
          <a:bodyPr/>
          <a:lstStyle/>
          <a:p>
            <a:r>
              <a:rPr lang="en-US" altLang="zh-CN" dirty="0">
                <a:solidFill>
                  <a:schemeClr val="accent4">
                    <a:lumMod val="40000"/>
                    <a:lumOff val="60000"/>
                  </a:schemeClr>
                </a:solidFill>
              </a:rPr>
              <a:t>Community Detection</a:t>
            </a:r>
            <a:endParaRPr lang="zh-CN" altLang="en-US" dirty="0">
              <a:solidFill>
                <a:schemeClr val="accent4">
                  <a:lumMod val="40000"/>
                  <a:lumOff val="60000"/>
                </a:schemeClr>
              </a:solidFill>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D8C42F7-7881-469C-863E-2DAE799AE850}"/>
                  </a:ext>
                </a:extLst>
              </p:cNvPr>
              <p:cNvSpPr>
                <a:spLocks noGrp="1"/>
              </p:cNvSpPr>
              <p:nvPr>
                <p:ph idx="1"/>
              </p:nvPr>
            </p:nvSpPr>
            <p:spPr>
              <a:xfrm>
                <a:off x="346790" y="2342842"/>
                <a:ext cx="8809652" cy="2856593"/>
              </a:xfrm>
            </p:spPr>
            <p:txBody>
              <a:bodyPr>
                <a:normAutofit fontScale="77500" lnSpcReduction="20000"/>
              </a:bodyPr>
              <a:lstStyle/>
              <a:p>
                <a:pPr marL="0" indent="0" algn="l" rtl="0" eaLnBrk="1" latinLnBrk="0" hangingPunct="1">
                  <a:lnSpc>
                    <a:spcPct val="90000"/>
                  </a:lnSpc>
                  <a:spcBef>
                    <a:spcPts val="1000"/>
                  </a:spcBef>
                  <a:spcAft>
                    <a:spcPts val="0"/>
                  </a:spcAft>
                  <a:buNone/>
                </a:pPr>
                <a:r>
                  <a:rPr lang="en-US" altLang="zh-CN" kern="1200" dirty="0">
                    <a:solidFill>
                      <a:srgbClr val="000000"/>
                    </a:solidFill>
                    <a:effectLst/>
                    <a:latin typeface="等线" panose="02010600030101010101" pitchFamily="2" charset="-122"/>
                    <a:ea typeface="等线" panose="02010600030101010101" pitchFamily="2" charset="-122"/>
                  </a:rPr>
                  <a:t>The expected number of edges between nodes </a:t>
                </a:r>
                <a:r>
                  <a:rPr lang="en-US" altLang="zh-CN" b="1" i="1" kern="1200" dirty="0" err="1">
                    <a:solidFill>
                      <a:srgbClr val="000000"/>
                    </a:solidFill>
                    <a:effectLst/>
                    <a:latin typeface="等线" panose="02010600030101010101" pitchFamily="2" charset="-122"/>
                    <a:ea typeface="等线" panose="02010600030101010101" pitchFamily="2" charset="-122"/>
                  </a:rPr>
                  <a:t>i</a:t>
                </a:r>
                <a:r>
                  <a:rPr lang="zh-CN" altLang="zh-CN" kern="1200" dirty="0">
                    <a:solidFill>
                      <a:srgbClr val="000000"/>
                    </a:solidFill>
                    <a:effectLst/>
                    <a:latin typeface="等线" panose="02010600030101010101" pitchFamily="2" charset="-122"/>
                    <a:ea typeface="等线" panose="02010600030101010101" pitchFamily="2" charset="-122"/>
                  </a:rPr>
                  <a:t> </a:t>
                </a:r>
                <a:r>
                  <a:rPr lang="en-US" altLang="zh-CN" kern="1200" dirty="0">
                    <a:solidFill>
                      <a:srgbClr val="000000"/>
                    </a:solidFill>
                    <a:effectLst/>
                    <a:latin typeface="等线" panose="02010600030101010101" pitchFamily="2" charset="-122"/>
                    <a:ea typeface="等线" panose="02010600030101010101" pitchFamily="2" charset="-122"/>
                  </a:rPr>
                  <a:t>and </a:t>
                </a:r>
                <a:r>
                  <a:rPr lang="en-US" altLang="zh-CN" b="1" i="1" kern="1200" dirty="0">
                    <a:solidFill>
                      <a:srgbClr val="000000"/>
                    </a:solidFill>
                    <a:effectLst/>
                    <a:latin typeface="等线" panose="02010600030101010101" pitchFamily="2" charset="-122"/>
                    <a:ea typeface="等线" panose="02010600030101010101" pitchFamily="2" charset="-122"/>
                  </a:rPr>
                  <a:t>j</a:t>
                </a:r>
                <a:r>
                  <a:rPr lang="zh-CN" altLang="zh-CN" b="1" kern="1200" dirty="0">
                    <a:solidFill>
                      <a:srgbClr val="000000"/>
                    </a:solidFill>
                    <a:effectLst/>
                    <a:latin typeface="等线" panose="02010600030101010101" pitchFamily="2" charset="-122"/>
                    <a:ea typeface="等线" panose="02010600030101010101" pitchFamily="2" charset="-122"/>
                  </a:rPr>
                  <a:t> </a:t>
                </a:r>
                <a:r>
                  <a:rPr lang="en-US" altLang="zh-CN" kern="1200" dirty="0">
                    <a:solidFill>
                      <a:srgbClr val="000000"/>
                    </a:solidFill>
                    <a:effectLst/>
                    <a:latin typeface="等线" panose="02010600030101010101" pitchFamily="2" charset="-122"/>
                    <a:ea typeface="等线" panose="02010600030101010101" pitchFamily="2" charset="-122"/>
                  </a:rPr>
                  <a:t>of degrees </a:t>
                </a:r>
                <a14:m>
                  <m:oMath xmlns:m="http://schemas.openxmlformats.org/officeDocument/2006/math">
                    <m:sSub>
                      <m:sSubPr>
                        <m:ctrlPr>
                          <a:rPr lang="en-US" altLang="zh-CN" i="1" kern="1200">
                            <a:solidFill>
                              <a:srgbClr val="836967"/>
                            </a:solidFill>
                            <a:effectLst/>
                            <a:latin typeface="Cambria Math" panose="02040503050406030204" pitchFamily="18" charset="0"/>
                            <a:ea typeface="等线" panose="02010600030101010101" pitchFamily="2" charset="-122"/>
                          </a:rPr>
                        </m:ctrlPr>
                      </m:sSubPr>
                      <m:e>
                        <m:r>
                          <a:rPr lang="en-US" altLang="zh-CN" i="1" kern="1200">
                            <a:solidFill>
                              <a:srgbClr val="000000"/>
                            </a:solidFill>
                            <a:effectLst/>
                            <a:latin typeface="Cambria Math" panose="02040503050406030204" pitchFamily="18" charset="0"/>
                            <a:ea typeface="等线" panose="02010600030101010101" pitchFamily="2" charset="-122"/>
                          </a:rPr>
                          <m:t>𝑘</m:t>
                        </m:r>
                      </m:e>
                      <m:sub>
                        <m:r>
                          <a:rPr lang="en-US" altLang="zh-CN" i="1" kern="1200">
                            <a:solidFill>
                              <a:srgbClr val="000000"/>
                            </a:solidFill>
                            <a:effectLst/>
                            <a:latin typeface="Cambria Math" panose="02040503050406030204" pitchFamily="18" charset="0"/>
                            <a:ea typeface="等线" panose="02010600030101010101" pitchFamily="2" charset="-122"/>
                          </a:rPr>
                          <m:t>𝑖</m:t>
                        </m:r>
                      </m:sub>
                    </m:sSub>
                  </m:oMath>
                </a14:m>
                <a:r>
                  <a:rPr lang="en-US" altLang="zh-CN" kern="1200" dirty="0">
                    <a:solidFill>
                      <a:srgbClr val="000000"/>
                    </a:solidFill>
                    <a:effectLst/>
                    <a:latin typeface="等线" panose="02010600030101010101" pitchFamily="2" charset="-122"/>
                    <a:ea typeface="等线" panose="02010600030101010101" pitchFamily="2" charset="-122"/>
                  </a:rPr>
                  <a:t> and </a:t>
                </a:r>
                <a14:m>
                  <m:oMath xmlns:m="http://schemas.openxmlformats.org/officeDocument/2006/math">
                    <m:sSub>
                      <m:sSubPr>
                        <m:ctrlPr>
                          <a:rPr lang="en-US" altLang="zh-CN" i="1" kern="1200">
                            <a:solidFill>
                              <a:srgbClr val="836967"/>
                            </a:solidFill>
                            <a:effectLst/>
                            <a:latin typeface="Cambria Math" panose="02040503050406030204" pitchFamily="18" charset="0"/>
                            <a:ea typeface="等线" panose="02010600030101010101" pitchFamily="2" charset="-122"/>
                          </a:rPr>
                        </m:ctrlPr>
                      </m:sSubPr>
                      <m:e>
                        <m:r>
                          <a:rPr lang="en-US" altLang="zh-CN" i="1" kern="1200">
                            <a:solidFill>
                              <a:srgbClr val="000000"/>
                            </a:solidFill>
                            <a:effectLst/>
                            <a:latin typeface="Cambria Math" panose="02040503050406030204" pitchFamily="18" charset="0"/>
                            <a:ea typeface="等线" panose="02010600030101010101" pitchFamily="2" charset="-122"/>
                          </a:rPr>
                          <m:t>𝑘</m:t>
                        </m:r>
                      </m:e>
                      <m:sub>
                        <m:r>
                          <a:rPr lang="en-US" altLang="zh-CN" b="0" i="1" kern="1200">
                            <a:solidFill>
                              <a:srgbClr val="000000"/>
                            </a:solidFill>
                            <a:effectLst/>
                            <a:latin typeface="Cambria Math" panose="02040503050406030204" pitchFamily="18" charset="0"/>
                            <a:ea typeface="等线" panose="02010600030101010101" pitchFamily="2" charset="-122"/>
                          </a:rPr>
                          <m:t>𝑗</m:t>
                        </m:r>
                      </m:sub>
                    </m:sSub>
                  </m:oMath>
                </a14:m>
                <a:r>
                  <a:rPr lang="zh-CN" altLang="zh-CN" kern="1200" dirty="0">
                    <a:solidFill>
                      <a:srgbClr val="000000"/>
                    </a:solidFill>
                    <a:effectLst/>
                    <a:latin typeface="等线" panose="02010600030101010101" pitchFamily="2" charset="-122"/>
                    <a:ea typeface="等线" panose="02010600030101010101" pitchFamily="2" charset="-122"/>
                  </a:rPr>
                  <a:t> </a:t>
                </a:r>
                <a:r>
                  <a:rPr lang="en-US" altLang="zh-CN" kern="1200" dirty="0">
                    <a:solidFill>
                      <a:srgbClr val="000000"/>
                    </a:solidFill>
                    <a:effectLst/>
                    <a:latin typeface="等线" panose="02010600030101010101" pitchFamily="2" charset="-122"/>
                    <a:ea typeface="等线" panose="02010600030101010101" pitchFamily="2" charset="-122"/>
                  </a:rPr>
                  <a:t>equals to:</a:t>
                </a:r>
                <a:endParaRPr lang="zh-CN" altLang="zh-CN" dirty="0">
                  <a:effectLst/>
                </a:endParaRPr>
              </a:p>
              <a:p>
                <a:pPr marL="0" indent="0" algn="ctr" rtl="0" eaLnBrk="1" latinLnBrk="0" hangingPunct="1">
                  <a:lnSpc>
                    <a:spcPct val="90000"/>
                  </a:lnSpc>
                  <a:spcBef>
                    <a:spcPts val="1000"/>
                  </a:spcBef>
                  <a:spcAft>
                    <a:spcPts val="0"/>
                  </a:spcAft>
                  <a:buNone/>
                </a:pPr>
                <a14:m>
                  <m:oMathPara xmlns:m="http://schemas.openxmlformats.org/officeDocument/2006/math">
                    <m:oMathParaPr>
                      <m:jc m:val="centerGroup"/>
                    </m:oMathParaPr>
                    <m:oMath xmlns:m="http://schemas.openxmlformats.org/officeDocument/2006/math">
                      <m:f>
                        <m:fPr>
                          <m:ctrlPr>
                            <a:rPr lang="zh-CN" altLang="zh-CN" sz="2000" i="1" kern="1200">
                              <a:solidFill>
                                <a:srgbClr val="836967"/>
                              </a:solidFill>
                              <a:effectLst/>
                              <a:latin typeface="Cambria Math" panose="02040503050406030204" pitchFamily="18" charset="0"/>
                              <a:ea typeface="Cambria Math" panose="02040503050406030204" pitchFamily="18" charset="0"/>
                              <a:cs typeface="+mn-cs"/>
                            </a:rPr>
                          </m:ctrlPr>
                        </m:fPr>
                        <m:num>
                          <m:sSub>
                            <m:sSubPr>
                              <m:ctrlPr>
                                <a:rPr lang="en-US" altLang="zh-CN" sz="2000" i="1" kern="1200">
                                  <a:solidFill>
                                    <a:srgbClr val="836967"/>
                                  </a:solidFill>
                                  <a:effectLst/>
                                  <a:latin typeface="Cambria Math" panose="02040503050406030204" pitchFamily="18" charset="0"/>
                                  <a:ea typeface="等线" panose="02010600030101010101" pitchFamily="2" charset="-122"/>
                                  <a:cs typeface="+mn-cs"/>
                                </a:rPr>
                              </m:ctrlPr>
                            </m:sSubPr>
                            <m:e>
                              <m:r>
                                <a:rPr lang="en-US" altLang="zh-CN" sz="2000" i="1" kern="1200">
                                  <a:solidFill>
                                    <a:srgbClr val="000000"/>
                                  </a:solidFill>
                                  <a:effectLst/>
                                  <a:latin typeface="Cambria Math" panose="02040503050406030204" pitchFamily="18" charset="0"/>
                                  <a:ea typeface="等线" panose="02010600030101010101" pitchFamily="2" charset="-122"/>
                                  <a:cs typeface="+mn-cs"/>
                                </a:rPr>
                                <m:t>𝑘</m:t>
                              </m:r>
                            </m:e>
                            <m:sub>
                              <m:r>
                                <a:rPr lang="en-US" altLang="zh-CN" sz="2000" i="1" kern="1200">
                                  <a:solidFill>
                                    <a:srgbClr val="000000"/>
                                  </a:solidFill>
                                  <a:effectLst/>
                                  <a:latin typeface="Cambria Math" panose="02040503050406030204" pitchFamily="18" charset="0"/>
                                  <a:ea typeface="等线" panose="02010600030101010101" pitchFamily="2" charset="-122"/>
                                  <a:cs typeface="+mn-cs"/>
                                </a:rPr>
                                <m:t>𝑖</m:t>
                              </m:r>
                            </m:sub>
                          </m:sSub>
                          <m:r>
                            <a:rPr lang="en-US" altLang="zh-CN" sz="2000" i="1" kern="1200">
                              <a:solidFill>
                                <a:srgbClr val="836967"/>
                              </a:solidFill>
                              <a:effectLst/>
                              <a:latin typeface="Cambria Math" panose="02040503050406030204" pitchFamily="18" charset="0"/>
                              <a:ea typeface="等线" panose="02010600030101010101" pitchFamily="2" charset="-122"/>
                              <a:cs typeface="+mn-cs"/>
                            </a:rPr>
                            <m:t>⋅</m:t>
                          </m:r>
                          <m:sSub>
                            <m:sSubPr>
                              <m:ctrlPr>
                                <a:rPr lang="en-US" altLang="zh-CN" sz="2000" i="1" kern="1200">
                                  <a:solidFill>
                                    <a:srgbClr val="836967"/>
                                  </a:solidFill>
                                  <a:effectLst/>
                                  <a:latin typeface="Cambria Math" panose="02040503050406030204" pitchFamily="18" charset="0"/>
                                  <a:ea typeface="等线" panose="02010600030101010101" pitchFamily="2" charset="-122"/>
                                  <a:cs typeface="+mn-cs"/>
                                </a:rPr>
                              </m:ctrlPr>
                            </m:sSubPr>
                            <m:e>
                              <m:r>
                                <a:rPr lang="en-US" altLang="zh-CN" sz="2000" i="1" kern="1200">
                                  <a:solidFill>
                                    <a:srgbClr val="000000"/>
                                  </a:solidFill>
                                  <a:effectLst/>
                                  <a:latin typeface="Cambria Math" panose="02040503050406030204" pitchFamily="18" charset="0"/>
                                  <a:ea typeface="等线" panose="02010600030101010101" pitchFamily="2" charset="-122"/>
                                  <a:cs typeface="+mn-cs"/>
                                </a:rPr>
                                <m:t>𝑘</m:t>
                              </m:r>
                            </m:e>
                            <m:sub>
                              <m:r>
                                <a:rPr lang="en-US" altLang="zh-CN" sz="2000" i="1" kern="1200">
                                  <a:solidFill>
                                    <a:srgbClr val="000000"/>
                                  </a:solidFill>
                                  <a:effectLst/>
                                  <a:latin typeface="Cambria Math" panose="02040503050406030204" pitchFamily="18" charset="0"/>
                                  <a:ea typeface="等线" panose="02010600030101010101" pitchFamily="2" charset="-122"/>
                                  <a:cs typeface="+mn-cs"/>
                                </a:rPr>
                                <m:t>𝑗</m:t>
                              </m:r>
                            </m:sub>
                          </m:sSub>
                        </m:num>
                        <m:den>
                          <m:r>
                            <a:rPr lang="zh-CN" altLang="zh-CN" sz="2000" i="0" kern="1200">
                              <a:solidFill>
                                <a:srgbClr val="000000"/>
                              </a:solidFill>
                              <a:effectLst/>
                              <a:latin typeface="Cambria Math" panose="02040503050406030204" pitchFamily="18" charset="0"/>
                              <a:ea typeface="Cambria Math" panose="02040503050406030204" pitchFamily="18" charset="0"/>
                              <a:cs typeface="+mn-cs"/>
                            </a:rPr>
                            <m:t>2</m:t>
                          </m:r>
                          <m:r>
                            <a:rPr lang="zh-CN" altLang="zh-CN" sz="2000" i="1" kern="1200">
                              <a:solidFill>
                                <a:srgbClr val="000000"/>
                              </a:solidFill>
                              <a:effectLst/>
                              <a:latin typeface="Cambria Math" panose="02040503050406030204" pitchFamily="18" charset="0"/>
                              <a:ea typeface="Cambria Math" panose="02040503050406030204" pitchFamily="18" charset="0"/>
                              <a:cs typeface="+mn-cs"/>
                            </a:rPr>
                            <m:t>𝑚</m:t>
                          </m:r>
                        </m:den>
                      </m:f>
                    </m:oMath>
                  </m:oMathPara>
                </a14:m>
                <a:endParaRPr lang="zh-CN" altLang="zh-CN" sz="3200" dirty="0">
                  <a:effectLst/>
                </a:endParaRPr>
              </a:p>
              <a:p>
                <a:pPr marL="685800" indent="-228600" algn="l" rtl="0" eaLnBrk="1" latinLnBrk="0" hangingPunct="1">
                  <a:lnSpc>
                    <a:spcPct val="120000"/>
                  </a:lnSpc>
                  <a:spcBef>
                    <a:spcPts val="500"/>
                  </a:spcBef>
                  <a:spcAft>
                    <a:spcPts val="0"/>
                  </a:spcAft>
                </a:pPr>
                <a:r>
                  <a:rPr lang="en-US" altLang="zh-CN" sz="2400" kern="1200" dirty="0">
                    <a:solidFill>
                      <a:srgbClr val="000000"/>
                    </a:solidFill>
                    <a:effectLst/>
                    <a:latin typeface="等线" panose="02010600030101010101" pitchFamily="2" charset="-122"/>
                    <a:ea typeface="等线" panose="02010600030101010101" pitchFamily="2" charset="-122"/>
                    <a:cs typeface="+mn-cs"/>
                  </a:rPr>
                  <a:t>There are 2</a:t>
                </a:r>
                <a:r>
                  <a:rPr lang="zh-CN" altLang="zh-CN" sz="2400" kern="1200" dirty="0">
                    <a:solidFill>
                      <a:srgbClr val="000000"/>
                    </a:solidFill>
                    <a:effectLst/>
                    <a:latin typeface="等线" panose="02010600030101010101" pitchFamily="2" charset="-122"/>
                    <a:ea typeface="等线" panose="02010600030101010101" pitchFamily="2" charset="-122"/>
                    <a:cs typeface="+mn-cs"/>
                  </a:rPr>
                  <a:t>𝑚 </a:t>
                </a:r>
                <a:r>
                  <a:rPr lang="en-US" altLang="zh-CN" sz="2400" kern="1200" dirty="0">
                    <a:solidFill>
                      <a:srgbClr val="000000"/>
                    </a:solidFill>
                    <a:effectLst/>
                    <a:latin typeface="等线" panose="02010600030101010101" pitchFamily="2" charset="-122"/>
                    <a:ea typeface="等线" panose="02010600030101010101" pitchFamily="2" charset="-122"/>
                    <a:cs typeface="+mn-cs"/>
                  </a:rPr>
                  <a:t>directed edges (counting </a:t>
                </a:r>
                <a:r>
                  <a:rPr lang="en-US" altLang="zh-CN" sz="2400" kern="1200" dirty="0" err="1">
                    <a:solidFill>
                      <a:srgbClr val="000000"/>
                    </a:solidFill>
                    <a:effectLst/>
                    <a:latin typeface="等线" panose="02010600030101010101" pitchFamily="2" charset="-122"/>
                    <a:ea typeface="等线" panose="02010600030101010101" pitchFamily="2" charset="-122"/>
                    <a:cs typeface="+mn-cs"/>
                  </a:rPr>
                  <a:t>i</a:t>
                </a:r>
                <a:r>
                  <a:rPr lang="en-US" altLang="zh-CN" sz="2400" kern="1200" dirty="0">
                    <a:solidFill>
                      <a:srgbClr val="000000"/>
                    </a:solidFill>
                    <a:effectLst/>
                    <a:latin typeface="等线" panose="02010600030101010101" pitchFamily="2" charset="-122"/>
                    <a:ea typeface="等线" panose="02010600030101010101" pitchFamily="2" charset="-122"/>
                    <a:cs typeface="+mn-cs"/>
                  </a:rPr>
                  <a:t>-&gt;j and j-&gt;</a:t>
                </a:r>
                <a:r>
                  <a:rPr lang="en-US" altLang="zh-CN" sz="2400" kern="1200" dirty="0" err="1">
                    <a:solidFill>
                      <a:srgbClr val="000000"/>
                    </a:solidFill>
                    <a:effectLst/>
                    <a:latin typeface="等线" panose="02010600030101010101" pitchFamily="2" charset="-122"/>
                    <a:ea typeface="等线" panose="02010600030101010101" pitchFamily="2" charset="-122"/>
                    <a:cs typeface="+mn-cs"/>
                  </a:rPr>
                  <a:t>i</a:t>
                </a:r>
                <a:r>
                  <a:rPr lang="en-US" altLang="zh-CN" sz="2400" kern="1200" dirty="0">
                    <a:solidFill>
                      <a:srgbClr val="000000"/>
                    </a:solidFill>
                    <a:effectLst/>
                    <a:latin typeface="等线" panose="02010600030101010101" pitchFamily="2" charset="-122"/>
                    <a:ea typeface="等线" panose="02010600030101010101" pitchFamily="2" charset="-122"/>
                    <a:cs typeface="+mn-cs"/>
                  </a:rPr>
                  <a:t>) in total.</a:t>
                </a:r>
                <a:endParaRPr lang="zh-CN" altLang="zh-CN" sz="2400" dirty="0">
                  <a:effectLst/>
                </a:endParaRPr>
              </a:p>
              <a:p>
                <a:pPr marL="685800" indent="-228600" algn="l" rtl="0" eaLnBrk="1" latinLnBrk="0" hangingPunct="1">
                  <a:lnSpc>
                    <a:spcPct val="120000"/>
                  </a:lnSpc>
                  <a:spcBef>
                    <a:spcPts val="500"/>
                  </a:spcBef>
                  <a:spcAft>
                    <a:spcPts val="0"/>
                  </a:spcAft>
                </a:pPr>
                <a:r>
                  <a:rPr lang="en-US" altLang="zh-CN" sz="2400" kern="1200" dirty="0">
                    <a:solidFill>
                      <a:srgbClr val="000000"/>
                    </a:solidFill>
                    <a:effectLst/>
                    <a:latin typeface="等线" panose="02010600030101010101" pitchFamily="2" charset="-122"/>
                    <a:ea typeface="等线" panose="02010600030101010101" pitchFamily="2" charset="-122"/>
                    <a:cs typeface="+mn-cs"/>
                  </a:rPr>
                  <a:t>For each of </a:t>
                </a:r>
                <a14:m>
                  <m:oMath xmlns:m="http://schemas.openxmlformats.org/officeDocument/2006/math">
                    <m:sSub>
                      <m:sSubPr>
                        <m:ctrlPr>
                          <a:rPr lang="en-US" altLang="zh-CN" sz="2400" i="1" kern="1200">
                            <a:solidFill>
                              <a:srgbClr val="836967"/>
                            </a:solidFill>
                            <a:effectLst/>
                            <a:latin typeface="Cambria Math" panose="02040503050406030204" pitchFamily="18" charset="0"/>
                            <a:ea typeface="等线" panose="02010600030101010101" pitchFamily="2" charset="-122"/>
                            <a:cs typeface="+mn-cs"/>
                          </a:rPr>
                        </m:ctrlPr>
                      </m:sSubPr>
                      <m:e>
                        <m:r>
                          <a:rPr lang="en-US" altLang="zh-CN" sz="2400" i="1" kern="1200">
                            <a:solidFill>
                              <a:srgbClr val="000000"/>
                            </a:solidFill>
                            <a:effectLst/>
                            <a:latin typeface="Cambria Math" panose="02040503050406030204" pitchFamily="18" charset="0"/>
                            <a:ea typeface="等线" panose="02010600030101010101" pitchFamily="2" charset="-122"/>
                            <a:cs typeface="+mn-cs"/>
                          </a:rPr>
                          <m:t>𝑘</m:t>
                        </m:r>
                      </m:e>
                      <m:sub>
                        <m:r>
                          <a:rPr lang="en-US" altLang="zh-CN" sz="2400" i="1" kern="1200">
                            <a:solidFill>
                              <a:srgbClr val="000000"/>
                            </a:solidFill>
                            <a:effectLst/>
                            <a:latin typeface="Cambria Math" panose="02040503050406030204" pitchFamily="18" charset="0"/>
                            <a:ea typeface="等线" panose="02010600030101010101" pitchFamily="2" charset="-122"/>
                            <a:cs typeface="+mn-cs"/>
                          </a:rPr>
                          <m:t>𝑖</m:t>
                        </m:r>
                      </m:sub>
                    </m:sSub>
                    <m:r>
                      <a:rPr lang="en-US" altLang="zh-CN" sz="2400" i="1" kern="1200">
                        <a:solidFill>
                          <a:srgbClr val="000000"/>
                        </a:solidFill>
                        <a:effectLst/>
                        <a:latin typeface="Cambria Math" panose="02040503050406030204" pitchFamily="18" charset="0"/>
                        <a:ea typeface="等线" panose="02010600030101010101" pitchFamily="2" charset="-122"/>
                        <a:cs typeface="+mn-cs"/>
                      </a:rPr>
                      <m:t> </m:t>
                    </m:r>
                  </m:oMath>
                </a14:m>
                <a:r>
                  <a:rPr lang="en-US" altLang="zh-CN" sz="2400" kern="1200" dirty="0">
                    <a:solidFill>
                      <a:srgbClr val="000000"/>
                    </a:solidFill>
                    <a:effectLst/>
                    <a:latin typeface="等线" panose="02010600030101010101" pitchFamily="2" charset="-122"/>
                    <a:ea typeface="等线" panose="02010600030101010101" pitchFamily="2" charset="-122"/>
                    <a:cs typeface="+mn-cs"/>
                  </a:rPr>
                  <a:t>out-going edges from node </a:t>
                </a:r>
                <a:r>
                  <a:rPr lang="zh-CN" altLang="zh-CN" sz="2400" kern="1200" dirty="0">
                    <a:solidFill>
                      <a:srgbClr val="000000"/>
                    </a:solidFill>
                    <a:effectLst/>
                    <a:latin typeface="等线" panose="02010600030101010101" pitchFamily="2" charset="-122"/>
                    <a:ea typeface="等线" panose="02010600030101010101" pitchFamily="2" charset="-122"/>
                    <a:cs typeface="+mn-cs"/>
                  </a:rPr>
                  <a:t>𝑖</a:t>
                </a:r>
                <a:r>
                  <a:rPr lang="en-US" altLang="zh-CN" sz="2400" kern="1200" dirty="0">
                    <a:solidFill>
                      <a:srgbClr val="000000"/>
                    </a:solidFill>
                    <a:effectLst/>
                    <a:latin typeface="等线" panose="02010600030101010101" pitchFamily="2" charset="-122"/>
                    <a:ea typeface="等线" panose="02010600030101010101" pitchFamily="2" charset="-122"/>
                    <a:cs typeface="+mn-cs"/>
                  </a:rPr>
                  <a:t>, the chance of it landing to node </a:t>
                </a:r>
                <a:r>
                  <a:rPr lang="zh-CN" altLang="zh-CN" sz="2400" kern="1200" dirty="0">
                    <a:solidFill>
                      <a:srgbClr val="000000"/>
                    </a:solidFill>
                    <a:effectLst/>
                    <a:latin typeface="等线" panose="02010600030101010101" pitchFamily="2" charset="-122"/>
                    <a:ea typeface="等线" panose="02010600030101010101" pitchFamily="2" charset="-122"/>
                    <a:cs typeface="+mn-cs"/>
                  </a:rPr>
                  <a:t>𝑗 </a:t>
                </a:r>
                <a:r>
                  <a:rPr lang="en-US" altLang="zh-CN" sz="2400" kern="1200" dirty="0">
                    <a:solidFill>
                      <a:srgbClr val="000000"/>
                    </a:solidFill>
                    <a:effectLst/>
                    <a:latin typeface="等线" panose="02010600030101010101" pitchFamily="2" charset="-122"/>
                    <a:ea typeface="等线" panose="02010600030101010101" pitchFamily="2" charset="-122"/>
                    <a:cs typeface="+mn-cs"/>
                  </a:rPr>
                  <a:t>is </a:t>
                </a:r>
                <a14:m>
                  <m:oMath xmlns:m="http://schemas.openxmlformats.org/officeDocument/2006/math">
                    <m:sSub>
                      <m:sSubPr>
                        <m:ctrlPr>
                          <a:rPr lang="en-US" altLang="zh-CN" sz="2400" i="1" kern="1200">
                            <a:solidFill>
                              <a:srgbClr val="836967"/>
                            </a:solidFill>
                            <a:effectLst/>
                            <a:latin typeface="Cambria Math" panose="02040503050406030204" pitchFamily="18" charset="0"/>
                            <a:ea typeface="等线" panose="02010600030101010101" pitchFamily="2" charset="-122"/>
                            <a:cs typeface="+mn-cs"/>
                          </a:rPr>
                        </m:ctrlPr>
                      </m:sSubPr>
                      <m:e>
                        <m:r>
                          <a:rPr lang="en-US" altLang="zh-CN" sz="2400" i="1" kern="1200">
                            <a:solidFill>
                              <a:srgbClr val="000000"/>
                            </a:solidFill>
                            <a:effectLst/>
                            <a:latin typeface="Cambria Math" panose="02040503050406030204" pitchFamily="18" charset="0"/>
                            <a:ea typeface="等线" panose="02010600030101010101" pitchFamily="2" charset="-122"/>
                            <a:cs typeface="+mn-cs"/>
                          </a:rPr>
                          <m:t>𝑘</m:t>
                        </m:r>
                      </m:e>
                      <m:sub>
                        <m:r>
                          <a:rPr lang="en-US" altLang="zh-CN" sz="2400" i="1" kern="1200">
                            <a:solidFill>
                              <a:srgbClr val="000000"/>
                            </a:solidFill>
                            <a:effectLst/>
                            <a:latin typeface="Cambria Math" panose="02040503050406030204" pitchFamily="18" charset="0"/>
                            <a:ea typeface="等线" panose="02010600030101010101" pitchFamily="2" charset="-122"/>
                            <a:cs typeface="+mn-cs"/>
                          </a:rPr>
                          <m:t>𝑗</m:t>
                        </m:r>
                      </m:sub>
                    </m:sSub>
                    <m:r>
                      <a:rPr lang="en-US" altLang="zh-CN" sz="2400" i="1" kern="1200">
                        <a:solidFill>
                          <a:srgbClr val="000000"/>
                        </a:solidFill>
                        <a:effectLst/>
                        <a:latin typeface="Cambria Math" panose="02040503050406030204" pitchFamily="18" charset="0"/>
                        <a:ea typeface="等线" panose="02010600030101010101" pitchFamily="2" charset="-122"/>
                        <a:cs typeface="+mn-cs"/>
                      </a:rPr>
                      <m:t> </m:t>
                    </m:r>
                  </m:oMath>
                </a14:m>
                <a:r>
                  <a:rPr lang="en-US" altLang="zh-CN" sz="2400" kern="1200" dirty="0">
                    <a:solidFill>
                      <a:srgbClr val="000000"/>
                    </a:solidFill>
                    <a:effectLst/>
                    <a:latin typeface="等线" panose="02010600030101010101" pitchFamily="2" charset="-122"/>
                    <a:ea typeface="等线" panose="02010600030101010101" pitchFamily="2" charset="-122"/>
                    <a:cs typeface="+mn-cs"/>
                  </a:rPr>
                  <a:t>/2</a:t>
                </a:r>
                <a:r>
                  <a:rPr lang="zh-CN" altLang="zh-CN" sz="2400" kern="1200" dirty="0">
                    <a:solidFill>
                      <a:srgbClr val="000000"/>
                    </a:solidFill>
                    <a:effectLst/>
                    <a:latin typeface="等线" panose="02010600030101010101" pitchFamily="2" charset="-122"/>
                    <a:ea typeface="等线" panose="02010600030101010101" pitchFamily="2" charset="-122"/>
                    <a:cs typeface="+mn-cs"/>
                  </a:rPr>
                  <a:t>𝑚</a:t>
                </a:r>
                <a:r>
                  <a:rPr lang="en-US" altLang="zh-CN" sz="2400" kern="1200" dirty="0">
                    <a:solidFill>
                      <a:srgbClr val="000000"/>
                    </a:solidFill>
                    <a:effectLst/>
                    <a:latin typeface="等线" panose="02010600030101010101" pitchFamily="2" charset="-122"/>
                    <a:ea typeface="等线" panose="02010600030101010101" pitchFamily="2" charset="-122"/>
                    <a:cs typeface="+mn-cs"/>
                  </a:rPr>
                  <a:t>, hence </a:t>
                </a:r>
                <a14:m>
                  <m:oMath xmlns:m="http://schemas.openxmlformats.org/officeDocument/2006/math">
                    <m:sSub>
                      <m:sSubPr>
                        <m:ctrlPr>
                          <a:rPr lang="en-US" altLang="zh-CN" sz="2400" i="1" kern="1200">
                            <a:solidFill>
                              <a:srgbClr val="836967"/>
                            </a:solidFill>
                            <a:effectLst/>
                            <a:latin typeface="Cambria Math" panose="02040503050406030204" pitchFamily="18" charset="0"/>
                            <a:ea typeface="等线" panose="02010600030101010101" pitchFamily="2" charset="-122"/>
                            <a:cs typeface="+mn-cs"/>
                          </a:rPr>
                        </m:ctrlPr>
                      </m:sSubPr>
                      <m:e>
                        <m:r>
                          <a:rPr lang="en-US" altLang="zh-CN" sz="2400" i="1" kern="1200">
                            <a:solidFill>
                              <a:srgbClr val="000000"/>
                            </a:solidFill>
                            <a:effectLst/>
                            <a:latin typeface="Cambria Math" panose="02040503050406030204" pitchFamily="18" charset="0"/>
                            <a:ea typeface="等线" panose="02010600030101010101" pitchFamily="2" charset="-122"/>
                            <a:cs typeface="+mn-cs"/>
                          </a:rPr>
                          <m:t>𝑘</m:t>
                        </m:r>
                      </m:e>
                      <m:sub>
                        <m:r>
                          <a:rPr lang="en-US" altLang="zh-CN" sz="2400" i="1" kern="1200">
                            <a:solidFill>
                              <a:srgbClr val="000000"/>
                            </a:solidFill>
                            <a:effectLst/>
                            <a:latin typeface="Cambria Math" panose="02040503050406030204" pitchFamily="18" charset="0"/>
                            <a:ea typeface="等线" panose="02010600030101010101" pitchFamily="2" charset="-122"/>
                            <a:cs typeface="+mn-cs"/>
                          </a:rPr>
                          <m:t>𝑖</m:t>
                        </m:r>
                      </m:sub>
                    </m:sSub>
                    <m:r>
                      <a:rPr lang="en-US" altLang="zh-CN" sz="2400" i="1" kern="1200">
                        <a:solidFill>
                          <a:srgbClr val="000000"/>
                        </a:solidFill>
                        <a:effectLst/>
                        <a:latin typeface="Cambria Math" panose="02040503050406030204" pitchFamily="18" charset="0"/>
                        <a:ea typeface="等线" panose="02010600030101010101" pitchFamily="2" charset="-122"/>
                        <a:cs typeface="+mn-cs"/>
                      </a:rPr>
                      <m:t> </m:t>
                    </m:r>
                    <m:sSub>
                      <m:sSubPr>
                        <m:ctrlPr>
                          <a:rPr lang="en-US" altLang="zh-CN" sz="2400" i="1" kern="1200">
                            <a:solidFill>
                              <a:srgbClr val="836967"/>
                            </a:solidFill>
                            <a:effectLst/>
                            <a:latin typeface="Cambria Math" panose="02040503050406030204" pitchFamily="18" charset="0"/>
                            <a:ea typeface="等线" panose="02010600030101010101" pitchFamily="2" charset="-122"/>
                            <a:cs typeface="+mn-cs"/>
                          </a:rPr>
                        </m:ctrlPr>
                      </m:sSubPr>
                      <m:e>
                        <m:r>
                          <a:rPr lang="en-US" altLang="zh-CN" sz="2400" i="1" kern="1200">
                            <a:solidFill>
                              <a:srgbClr val="000000"/>
                            </a:solidFill>
                            <a:effectLst/>
                            <a:latin typeface="Cambria Math" panose="02040503050406030204" pitchFamily="18" charset="0"/>
                            <a:ea typeface="等线" panose="02010600030101010101" pitchFamily="2" charset="-122"/>
                            <a:cs typeface="+mn-cs"/>
                          </a:rPr>
                          <m:t>𝑘</m:t>
                        </m:r>
                      </m:e>
                      <m:sub>
                        <m:r>
                          <a:rPr lang="en-US" altLang="zh-CN" sz="2400" i="1" kern="1200">
                            <a:solidFill>
                              <a:srgbClr val="000000"/>
                            </a:solidFill>
                            <a:effectLst/>
                            <a:latin typeface="Cambria Math" panose="02040503050406030204" pitchFamily="18" charset="0"/>
                            <a:ea typeface="等线" panose="02010600030101010101" pitchFamily="2" charset="-122"/>
                            <a:cs typeface="+mn-cs"/>
                          </a:rPr>
                          <m:t>𝑗</m:t>
                        </m:r>
                      </m:sub>
                    </m:sSub>
                    <m:r>
                      <a:rPr lang="en-US" altLang="zh-CN" sz="2400" i="1" kern="1200">
                        <a:solidFill>
                          <a:srgbClr val="000000"/>
                        </a:solidFill>
                        <a:effectLst/>
                        <a:latin typeface="Cambria Math" panose="02040503050406030204" pitchFamily="18" charset="0"/>
                        <a:ea typeface="等线" panose="02010600030101010101" pitchFamily="2" charset="-122"/>
                        <a:cs typeface="+mn-cs"/>
                      </a:rPr>
                      <m:t> </m:t>
                    </m:r>
                  </m:oMath>
                </a14:m>
                <a:r>
                  <a:rPr lang="en-US" altLang="zh-CN" sz="2400" kern="1200" dirty="0">
                    <a:solidFill>
                      <a:srgbClr val="000000"/>
                    </a:solidFill>
                    <a:effectLst/>
                    <a:latin typeface="等线" panose="02010600030101010101" pitchFamily="2" charset="-122"/>
                    <a:ea typeface="等线" panose="02010600030101010101" pitchFamily="2" charset="-122"/>
                    <a:cs typeface="+mn-cs"/>
                  </a:rPr>
                  <a:t>/2</a:t>
                </a:r>
                <a:r>
                  <a:rPr lang="zh-CN" altLang="zh-CN" sz="2400" kern="1200" dirty="0">
                    <a:solidFill>
                      <a:srgbClr val="000000"/>
                    </a:solidFill>
                    <a:effectLst/>
                    <a:latin typeface="等线" panose="02010600030101010101" pitchFamily="2" charset="-122"/>
                    <a:ea typeface="等线" panose="02010600030101010101" pitchFamily="2" charset="-122"/>
                    <a:cs typeface="+mn-cs"/>
                  </a:rPr>
                  <a:t>𝑚</a:t>
                </a:r>
                <a:r>
                  <a:rPr lang="en-US" altLang="zh-CN" sz="2400" kern="1200" dirty="0">
                    <a:solidFill>
                      <a:srgbClr val="000000"/>
                    </a:solidFill>
                    <a:effectLst/>
                    <a:latin typeface="等线" panose="02010600030101010101" pitchFamily="2" charset="-122"/>
                    <a:ea typeface="等线" panose="02010600030101010101" pitchFamily="2" charset="-122"/>
                    <a:cs typeface="+mn-cs"/>
                  </a:rPr>
                  <a:t>.</a:t>
                </a:r>
              </a:p>
              <a:p>
                <a:pPr marL="685800" indent="-228600" algn="l" rtl="0" eaLnBrk="1" latinLnBrk="0" hangingPunct="1">
                  <a:lnSpc>
                    <a:spcPct val="90000"/>
                  </a:lnSpc>
                  <a:spcBef>
                    <a:spcPts val="500"/>
                  </a:spcBef>
                  <a:spcAft>
                    <a:spcPts val="0"/>
                  </a:spcAft>
                </a:pPr>
                <a:endParaRPr lang="zh-CN" altLang="zh-CN" sz="3200" dirty="0">
                  <a:effectLst/>
                </a:endParaRPr>
              </a:p>
              <a:p>
                <a:pPr marL="0" indent="0" algn="l" rtl="0" eaLnBrk="1" latinLnBrk="0" hangingPunct="1">
                  <a:lnSpc>
                    <a:spcPct val="90000"/>
                  </a:lnSpc>
                  <a:spcBef>
                    <a:spcPts val="1000"/>
                  </a:spcBef>
                  <a:spcAft>
                    <a:spcPts val="0"/>
                  </a:spcAft>
                  <a:buNone/>
                </a:pPr>
                <a:r>
                  <a:rPr lang="en-US" altLang="zh-CN" sz="3000" kern="1200" dirty="0">
                    <a:solidFill>
                      <a:srgbClr val="000000"/>
                    </a:solidFill>
                    <a:effectLst/>
                    <a:latin typeface="等线" panose="02010600030101010101" pitchFamily="2" charset="-122"/>
                    <a:ea typeface="等线" panose="02010600030101010101" pitchFamily="2" charset="-122"/>
                    <a:cs typeface="+mn-cs"/>
                  </a:rPr>
                  <a:t>The Modularity could alternatively be expressed as follows:</a:t>
                </a:r>
                <a:endParaRPr lang="zh-CN" altLang="zh-CN" sz="3000" dirty="0">
                  <a:effectLst/>
                </a:endParaRPr>
              </a:p>
              <a:p>
                <a:pPr marL="0" indent="0">
                  <a:buNone/>
                </a:pPr>
                <a:endParaRPr lang="en-US" altLang="zh-CN" sz="2400" dirty="0"/>
              </a:p>
              <a:p>
                <a:pPr marL="0" indent="0">
                  <a:buNone/>
                </a:pPr>
                <a:endParaRPr lang="en-US" altLang="zh-CN" sz="2200" dirty="0"/>
              </a:p>
            </p:txBody>
          </p:sp>
        </mc:Choice>
        <mc:Fallback xmlns="">
          <p:sp>
            <p:nvSpPr>
              <p:cNvPr id="3" name="Content Placeholder 2">
                <a:extLst>
                  <a:ext uri="{FF2B5EF4-FFF2-40B4-BE49-F238E27FC236}">
                    <a16:creationId xmlns:a16="http://schemas.microsoft.com/office/drawing/2014/main" id="{BD8C42F7-7881-469C-863E-2DAE799AE850}"/>
                  </a:ext>
                </a:extLst>
              </p:cNvPr>
              <p:cNvSpPr>
                <a:spLocks noGrp="1" noRot="1" noChangeAspect="1" noMove="1" noResize="1" noEditPoints="1" noAdjustHandles="1" noChangeArrowheads="1" noChangeShapeType="1" noTextEdit="1"/>
              </p:cNvSpPr>
              <p:nvPr>
                <p:ph idx="1"/>
              </p:nvPr>
            </p:nvSpPr>
            <p:spPr>
              <a:xfrm>
                <a:off x="346790" y="2342842"/>
                <a:ext cx="8809652" cy="2856593"/>
              </a:xfrm>
              <a:blipFill>
                <a:blip r:embed="rId3"/>
                <a:stretch>
                  <a:fillRect l="-1038" t="-4051" b="-640"/>
                </a:stretch>
              </a:blipFill>
            </p:spPr>
            <p:txBody>
              <a:bodyPr/>
              <a:lstStyle/>
              <a:p>
                <a:r>
                  <a:rPr lang="zh-CN" altLang="en-US">
                    <a:noFill/>
                  </a:rPr>
                  <a:t> </a:t>
                </a:r>
              </a:p>
            </p:txBody>
          </p:sp>
        </mc:Fallback>
      </mc:AlternateContent>
      <p:pic>
        <p:nvPicPr>
          <p:cNvPr id="7" name="Picture 6">
            <a:extLst>
              <a:ext uri="{FF2B5EF4-FFF2-40B4-BE49-F238E27FC236}">
                <a16:creationId xmlns:a16="http://schemas.microsoft.com/office/drawing/2014/main" id="{5AA7622E-A114-4ECB-A99C-C439C0201D8A}"/>
              </a:ext>
            </a:extLst>
          </p:cNvPr>
          <p:cNvPicPr>
            <a:picLocks noChangeAspect="1"/>
          </p:cNvPicPr>
          <p:nvPr/>
        </p:nvPicPr>
        <p:blipFill>
          <a:blip r:embed="rId4"/>
          <a:stretch>
            <a:fillRect/>
          </a:stretch>
        </p:blipFill>
        <p:spPr>
          <a:xfrm>
            <a:off x="3494897" y="5199435"/>
            <a:ext cx="3291568" cy="845624"/>
          </a:xfrm>
          <a:prstGeom prst="rect">
            <a:avLst/>
          </a:prstGeom>
        </p:spPr>
      </p:pic>
    </p:spTree>
    <p:extLst>
      <p:ext uri="{BB962C8B-B14F-4D97-AF65-F5344CB8AC3E}">
        <p14:creationId xmlns:p14="http://schemas.microsoft.com/office/powerpoint/2010/main" val="52842011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661</TotalTime>
  <Words>969</Words>
  <Application>Microsoft Office PowerPoint</Application>
  <PresentationFormat>Widescreen</PresentationFormat>
  <Paragraphs>297</Paragraphs>
  <Slides>29</Slides>
  <Notes>2</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29</vt:i4>
      </vt:variant>
    </vt:vector>
  </HeadingPairs>
  <TitlesOfParts>
    <vt:vector size="41" baseType="lpstr">
      <vt:lpstr>CambriaMath</vt:lpstr>
      <vt:lpstr>Lato Light</vt:lpstr>
      <vt:lpstr>SymbolMT</vt:lpstr>
      <vt:lpstr>TimesNewRomanPS-BoldItalicMT</vt:lpstr>
      <vt:lpstr>TimesNewRomanPS-BoldMT</vt:lpstr>
      <vt:lpstr>等线</vt:lpstr>
      <vt:lpstr>等线 Light</vt:lpstr>
      <vt:lpstr>Arial</vt:lpstr>
      <vt:lpstr>Calibri</vt:lpstr>
      <vt:lpstr>Cambria Math</vt:lpstr>
      <vt:lpstr>Segoe UI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Community Detection</vt:lpstr>
      <vt:lpstr>Community Detection</vt:lpstr>
      <vt:lpstr>Louvain Algorithm</vt:lpstr>
      <vt:lpstr>Louvain Algorithm</vt:lpstr>
      <vt:lpstr>PowerPoint Presentation</vt:lpstr>
      <vt:lpstr>Node-level Algorithms</vt:lpstr>
      <vt:lpstr>Degree Distribution</vt:lpstr>
      <vt:lpstr>Eigenvector Centrality</vt:lpstr>
      <vt:lpstr>PageRank Centrality</vt:lpstr>
      <vt:lpstr>Betweenness Centrality</vt:lpstr>
      <vt:lpstr>Closeness Centrality</vt:lpstr>
      <vt:lpstr>Total Stats</vt:lpstr>
      <vt:lpstr>PowerPoint Presentation</vt:lpstr>
      <vt:lpstr>Naïve Predictor</vt:lpstr>
      <vt:lpstr>GIC ( Graph InfoClust )</vt:lpstr>
      <vt:lpstr>PowerPoint Presentation</vt:lpstr>
      <vt:lpstr>GIC ( Graph InfoClust )</vt:lpstr>
      <vt:lpstr>Kernel GCN</vt:lpstr>
      <vt:lpstr>GCNII ( Graph Convolutional Network via Initial residual and Identity mapping )</vt:lpstr>
      <vt:lpstr>SSP ( Optimization of Graph Neural Networks with Natural Gradient Descent )</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Steven</dc:creator>
  <cp:lastModifiedBy>Steven</cp:lastModifiedBy>
  <cp:revision>42</cp:revision>
  <dcterms:created xsi:type="dcterms:W3CDTF">2021-06-27T17:12:16Z</dcterms:created>
  <dcterms:modified xsi:type="dcterms:W3CDTF">2021-06-28T04:25:15Z</dcterms:modified>
</cp:coreProperties>
</file>